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56" r:id="rId1"/>
    <p:sldMasterId id="2147483661" r:id="rId2"/>
    <p:sldMasterId id="2147483664" r:id="rId3"/>
    <p:sldMasterId id="2147483666" r:id="rId4"/>
    <p:sldMasterId id="2147483670" r:id="rId5"/>
  </p:sldMasterIdLst>
  <p:notesMasterIdLst>
    <p:notesMasterId r:id="rId36"/>
  </p:notesMasterIdLst>
  <p:handoutMasterIdLst>
    <p:handoutMasterId r:id="rId37"/>
  </p:handoutMasterIdLst>
  <p:sldIdLst>
    <p:sldId id="359" r:id="rId6"/>
    <p:sldId id="355" r:id="rId7"/>
    <p:sldId id="419" r:id="rId8"/>
    <p:sldId id="415" r:id="rId9"/>
    <p:sldId id="423" r:id="rId10"/>
    <p:sldId id="425" r:id="rId11"/>
    <p:sldId id="426" r:id="rId12"/>
    <p:sldId id="414" r:id="rId13"/>
    <p:sldId id="360" r:id="rId14"/>
    <p:sldId id="439" r:id="rId15"/>
    <p:sldId id="437" r:id="rId16"/>
    <p:sldId id="438" r:id="rId17"/>
    <p:sldId id="427" r:id="rId18"/>
    <p:sldId id="407" r:id="rId19"/>
    <p:sldId id="364" r:id="rId20"/>
    <p:sldId id="365" r:id="rId21"/>
    <p:sldId id="367" r:id="rId22"/>
    <p:sldId id="368" r:id="rId23"/>
    <p:sldId id="435" r:id="rId24"/>
    <p:sldId id="370" r:id="rId25"/>
    <p:sldId id="371" r:id="rId26"/>
    <p:sldId id="434" r:id="rId27"/>
    <p:sldId id="373" r:id="rId28"/>
    <p:sldId id="374" r:id="rId29"/>
    <p:sldId id="436" r:id="rId30"/>
    <p:sldId id="376" r:id="rId31"/>
    <p:sldId id="377" r:id="rId32"/>
    <p:sldId id="378" r:id="rId33"/>
    <p:sldId id="379" r:id="rId34"/>
    <p:sldId id="380" r:id="rId35"/>
  </p:sldIdLst>
  <p:sldSz cx="9144000" cy="6858000" type="screen4x3"/>
  <p:notesSz cx="9929813" cy="6797675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53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0000FF"/>
    <a:srgbClr val="0066CC"/>
    <a:srgbClr val="FFCC66"/>
    <a:srgbClr val="FF6600"/>
    <a:srgbClr val="4F81BD"/>
    <a:srgbClr val="558ED5"/>
    <a:srgbClr val="FFFF00"/>
    <a:srgbClr val="C05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78" autoAdjust="0"/>
    <p:restoredTop sz="94657" autoAdjust="0"/>
  </p:normalViewPr>
  <p:slideViewPr>
    <p:cSldViewPr>
      <p:cViewPr varScale="1">
        <p:scale>
          <a:sx n="83" d="100"/>
          <a:sy n="83" d="100"/>
        </p:scale>
        <p:origin x="1450" y="58"/>
      </p:cViewPr>
      <p:guideLst>
        <p:guide orient="horz" pos="346"/>
        <p:guide pos="53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-222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viewProps" Target="viewProps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5627215" y="5"/>
            <a:ext cx="4302600" cy="340485"/>
          </a:xfrm>
          <a:prstGeom prst="rect">
            <a:avLst/>
          </a:prstGeom>
        </p:spPr>
        <p:txBody>
          <a:bodyPr vert="horz" lIns="62958" tIns="31480" rIns="62958" bIns="31480" rtlCol="1"/>
          <a:lstStyle>
            <a:lvl1pPr algn="r">
              <a:defRPr sz="8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quarter" idx="1"/>
          </p:nvPr>
        </p:nvSpPr>
        <p:spPr>
          <a:xfrm>
            <a:off x="1596" y="5"/>
            <a:ext cx="4304189" cy="340485"/>
          </a:xfrm>
          <a:prstGeom prst="rect">
            <a:avLst/>
          </a:prstGeom>
        </p:spPr>
        <p:txBody>
          <a:bodyPr vert="horz" lIns="62958" tIns="31480" rIns="62958" bIns="31480" rtlCol="1"/>
          <a:lstStyle>
            <a:lvl1pPr algn="l">
              <a:defRPr sz="800"/>
            </a:lvl1pPr>
          </a:lstStyle>
          <a:p>
            <a:fld id="{CC404C0F-456A-4C35-B8F8-2D13BA3FDA0C}" type="datetimeFigureOut">
              <a:rPr lang="he-IL" smtClean="0"/>
              <a:t>כ'/סיון/תשפ"ה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2"/>
          </p:nvPr>
        </p:nvSpPr>
        <p:spPr>
          <a:xfrm>
            <a:off x="5627215" y="6457194"/>
            <a:ext cx="4302600" cy="340485"/>
          </a:xfrm>
          <a:prstGeom prst="rect">
            <a:avLst/>
          </a:prstGeom>
        </p:spPr>
        <p:txBody>
          <a:bodyPr vert="horz" lIns="62958" tIns="31480" rIns="62958" bIns="31480" rtlCol="1" anchor="b"/>
          <a:lstStyle>
            <a:lvl1pPr algn="r">
              <a:defRPr sz="800"/>
            </a:lvl1pPr>
          </a:lstStyle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3"/>
          </p:nvPr>
        </p:nvSpPr>
        <p:spPr>
          <a:xfrm>
            <a:off x="1596" y="6457194"/>
            <a:ext cx="4304189" cy="340485"/>
          </a:xfrm>
          <a:prstGeom prst="rect">
            <a:avLst/>
          </a:prstGeom>
        </p:spPr>
        <p:txBody>
          <a:bodyPr vert="horz" lIns="62958" tIns="31480" rIns="62958" bIns="31480" rtlCol="1" anchor="b"/>
          <a:lstStyle>
            <a:lvl1pPr algn="l">
              <a:defRPr sz="800"/>
            </a:lvl1pPr>
          </a:lstStyle>
          <a:p>
            <a:fld id="{CD20865B-7780-4653-BADD-85B2AC58A8A7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949060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5626898" y="1"/>
            <a:ext cx="4302919" cy="339884"/>
          </a:xfrm>
          <a:prstGeom prst="rect">
            <a:avLst/>
          </a:prstGeom>
        </p:spPr>
        <p:txBody>
          <a:bodyPr vert="horz" lIns="95521" tIns="47761" rIns="95521" bIns="47761" rtlCol="1"/>
          <a:lstStyle>
            <a:lvl1pPr algn="r">
              <a:defRPr sz="13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2308" y="1"/>
            <a:ext cx="4302919" cy="339884"/>
          </a:xfrm>
          <a:prstGeom prst="rect">
            <a:avLst/>
          </a:prstGeom>
        </p:spPr>
        <p:txBody>
          <a:bodyPr vert="horz" lIns="95521" tIns="47761" rIns="95521" bIns="47761" rtlCol="1"/>
          <a:lstStyle>
            <a:lvl1pPr algn="l">
              <a:defRPr sz="1300"/>
            </a:lvl1pPr>
          </a:lstStyle>
          <a:p>
            <a:fld id="{F1DC1107-FA14-4DA1-AAC0-2F75DB68BB4B}" type="datetimeFigureOut">
              <a:rPr lang="he-IL" smtClean="0"/>
              <a:t>כ'/סיון/תשפ"ה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21" tIns="47761" rIns="95521" bIns="47761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992982" y="3228900"/>
            <a:ext cx="7943850" cy="3058954"/>
          </a:xfrm>
          <a:prstGeom prst="rect">
            <a:avLst/>
          </a:prstGeom>
        </p:spPr>
        <p:txBody>
          <a:bodyPr vert="horz" lIns="95521" tIns="47761" rIns="95521" bIns="47761" rtlCol="1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5626898" y="6456613"/>
            <a:ext cx="4302919" cy="339884"/>
          </a:xfrm>
          <a:prstGeom prst="rect">
            <a:avLst/>
          </a:prstGeom>
        </p:spPr>
        <p:txBody>
          <a:bodyPr vert="horz" lIns="95521" tIns="47761" rIns="95521" bIns="47761" rtlCol="1" anchor="b"/>
          <a:lstStyle>
            <a:lvl1pPr algn="r">
              <a:defRPr sz="13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2308" y="6456613"/>
            <a:ext cx="4302919" cy="339884"/>
          </a:xfrm>
          <a:prstGeom prst="rect">
            <a:avLst/>
          </a:prstGeom>
        </p:spPr>
        <p:txBody>
          <a:bodyPr vert="horz" lIns="95521" tIns="47761" rIns="95521" bIns="47761" rtlCol="1" anchor="b"/>
          <a:lstStyle>
            <a:lvl1pPr algn="l">
              <a:defRPr sz="1300"/>
            </a:lvl1pPr>
          </a:lstStyle>
          <a:p>
            <a:fld id="{1D00F1D9-CE5E-4A4A-8794-5A92978221E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11016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629839">
              <a:defRPr/>
            </a:pPr>
            <a:fld id="{1D00F1D9-CE5E-4A4A-8794-5A92978221E5}" type="slidenum">
              <a:rPr lang="he-IL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pPr defTabSz="629839">
                <a:defRPr/>
              </a:pPr>
              <a:t>6</a:t>
            </a:fld>
            <a:endParaRPr lang="he-IL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536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(#)</a:t>
            </a:r>
            <a:endParaRPr kumimoji="0" lang="he-IL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0F1D9-CE5E-4A4A-8794-5A92978221E5}" type="slidenum">
              <a:rPr kumimoji="0" lang="he-IL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he-IL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3845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(#)</a:t>
            </a:r>
            <a:endParaRPr kumimoji="0" lang="he-IL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0F1D9-CE5E-4A4A-8794-5A92978221E5}" type="slidenum">
              <a:rPr kumimoji="0" lang="he-IL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he-IL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7960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(#)</a:t>
            </a:r>
            <a:endParaRPr kumimoji="0" lang="he-IL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00F1D9-CE5E-4A4A-8794-5A92978221E5}" type="slidenum">
              <a:rPr kumimoji="0" lang="he-IL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pPr marL="0" marR="0" lvl="0" indent="0" algn="l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he-IL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749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2054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BEDC08-A267-4A21-8344-CD8326A03E9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52842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154390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0892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BEDC08-A267-4A21-8344-CD8326A03E9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71267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952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5197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7504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EDC08-A267-4A21-8344-CD8326A03E94}" type="slidenum">
              <a:rPr lang="he-IL" smtClean="0"/>
              <a:t>‹#›</a:t>
            </a:fld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015627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5331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4244526" y="6652164"/>
            <a:ext cx="648072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C5A36C-0D65-4FA9-8A3E-2C216C99502A}" type="slidenum">
              <a:rPr kumimoji="0" lang="he-IL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rPr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e-IL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lender" panose="02020003050405020304" pitchFamily="18" charset="-79"/>
              <a:ea typeface="+mn-ea"/>
              <a:cs typeface="Blender" panose="02020003050405020304" pitchFamily="18" charset="-79"/>
            </a:endParaRPr>
          </a:p>
        </p:txBody>
      </p:sp>
      <p:pic>
        <p:nvPicPr>
          <p:cNvPr id="11" name="Picture 2" descr="C:\Users\x6562812\Desktop\לוגו עירייה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59" y="6169275"/>
            <a:ext cx="1051656" cy="66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8190307" y="6635502"/>
            <a:ext cx="906017" cy="2308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900" dirty="0" smtClean="0">
                <a:solidFill>
                  <a:schemeClr val="accent5">
                    <a:lumMod val="75000"/>
                  </a:schemeClr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אגף מבני ציבור</a:t>
            </a:r>
            <a:endParaRPr lang="he-IL" sz="900" dirty="0">
              <a:solidFill>
                <a:schemeClr val="accent5">
                  <a:lumMod val="75000"/>
                </a:schemeClr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  <p:sp>
        <p:nvSpPr>
          <p:cNvPr id="12" name="מלבן 11"/>
          <p:cNvSpPr/>
          <p:nvPr userDrawn="1"/>
        </p:nvSpPr>
        <p:spPr>
          <a:xfrm>
            <a:off x="1096958" y="6584333"/>
            <a:ext cx="7920000" cy="8502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7956375" y="6369810"/>
            <a:ext cx="1224137" cy="2308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מנהל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בינוי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ותשתית</a:t>
            </a:r>
            <a:endParaRPr lang="he-IL" sz="900" dirty="0">
              <a:solidFill>
                <a:schemeClr val="tx2"/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45421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dirty="0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4244526" y="6652164"/>
            <a:ext cx="648072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fld id="{77C5A36C-0D65-4FA9-8A3E-2C216C99502A}" type="slidenum">
              <a:rPr lang="he-IL" sz="1000" smtClean="0">
                <a:latin typeface="Blender" panose="02020003050405020304" pitchFamily="18" charset="-79"/>
                <a:cs typeface="Blender" panose="02020003050405020304" pitchFamily="18" charset="-79"/>
              </a:rPr>
              <a:pPr algn="ctr"/>
              <a:t>‹#›</a:t>
            </a:fld>
            <a:endParaRPr lang="he-IL" sz="1000" dirty="0"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  <p:pic>
        <p:nvPicPr>
          <p:cNvPr id="11" name="Picture 2" descr="C:\Users\x6562812\Desktop\לוגו עירייה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59" y="6169275"/>
            <a:ext cx="1051656" cy="66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 userDrawn="1"/>
        </p:nvSpPr>
        <p:spPr>
          <a:xfrm>
            <a:off x="8190307" y="6635502"/>
            <a:ext cx="906017" cy="2308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900" dirty="0" smtClean="0">
                <a:solidFill>
                  <a:schemeClr val="accent5">
                    <a:lumMod val="75000"/>
                  </a:schemeClr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אגף מבני ציבור</a:t>
            </a:r>
            <a:endParaRPr lang="he-IL" sz="900" dirty="0">
              <a:solidFill>
                <a:schemeClr val="accent5">
                  <a:lumMod val="75000"/>
                </a:schemeClr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  <p:sp>
        <p:nvSpPr>
          <p:cNvPr id="16" name="מלבן 15"/>
          <p:cNvSpPr/>
          <p:nvPr userDrawn="1"/>
        </p:nvSpPr>
        <p:spPr>
          <a:xfrm>
            <a:off x="1096958" y="6584333"/>
            <a:ext cx="7920000" cy="8502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7956375" y="6369810"/>
            <a:ext cx="1224137" cy="2308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מנהל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בינוי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ותשתית</a:t>
            </a:r>
            <a:endParaRPr lang="he-IL" sz="900" dirty="0">
              <a:solidFill>
                <a:schemeClr val="tx2"/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2837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4244526" y="6652164"/>
            <a:ext cx="648072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C5A36C-0D65-4FA9-8A3E-2C216C99502A}" type="slidenum">
              <a:rPr kumimoji="0" lang="he-IL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rPr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e-IL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lender" panose="02020003050405020304" pitchFamily="18" charset="-79"/>
              <a:ea typeface="+mn-ea"/>
              <a:cs typeface="Blender" panose="02020003050405020304" pitchFamily="18" charset="-79"/>
            </a:endParaRPr>
          </a:p>
        </p:txBody>
      </p:sp>
      <p:pic>
        <p:nvPicPr>
          <p:cNvPr id="11" name="Picture 2" descr="C:\Users\x6562812\Desktop\לוגו עירייה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2" y="6180436"/>
            <a:ext cx="1051656" cy="66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8190307" y="6635502"/>
            <a:ext cx="906017" cy="2308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900" dirty="0" smtClean="0">
                <a:solidFill>
                  <a:schemeClr val="accent5">
                    <a:lumMod val="75000"/>
                  </a:schemeClr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אגף מבני ציבור</a:t>
            </a:r>
            <a:endParaRPr lang="he-IL" sz="900" dirty="0">
              <a:solidFill>
                <a:schemeClr val="accent5">
                  <a:lumMod val="75000"/>
                </a:schemeClr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  <p:sp>
        <p:nvSpPr>
          <p:cNvPr id="12" name="מלבן 11"/>
          <p:cNvSpPr/>
          <p:nvPr userDrawn="1"/>
        </p:nvSpPr>
        <p:spPr>
          <a:xfrm>
            <a:off x="1096958" y="6584333"/>
            <a:ext cx="7920000" cy="8502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7956375" y="6369810"/>
            <a:ext cx="1224137" cy="2308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מנהל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בינוי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ותשתית</a:t>
            </a:r>
            <a:endParaRPr lang="he-IL" sz="900" dirty="0">
              <a:solidFill>
                <a:schemeClr val="tx2"/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62564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9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4244526" y="6652164"/>
            <a:ext cx="648072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C5A36C-0D65-4FA9-8A3E-2C216C99502A}" type="slidenum">
              <a:rPr kumimoji="0" lang="he-IL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rPr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he-IL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lender" panose="02020003050405020304" pitchFamily="18" charset="-79"/>
              <a:ea typeface="+mn-ea"/>
              <a:cs typeface="Blender" panose="02020003050405020304" pitchFamily="18" charset="-79"/>
            </a:endParaRPr>
          </a:p>
        </p:txBody>
      </p:sp>
      <p:pic>
        <p:nvPicPr>
          <p:cNvPr id="11" name="Picture 2" descr="C:\Users\x6562812\Desktop\לוגו עירייה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2" y="6180436"/>
            <a:ext cx="1051656" cy="66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8190307" y="6635502"/>
            <a:ext cx="906017" cy="2308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900" dirty="0" smtClean="0">
                <a:solidFill>
                  <a:schemeClr val="accent5">
                    <a:lumMod val="75000"/>
                  </a:schemeClr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אגף מבני ציבור</a:t>
            </a:r>
            <a:endParaRPr lang="he-IL" sz="900" dirty="0">
              <a:solidFill>
                <a:schemeClr val="accent5">
                  <a:lumMod val="75000"/>
                </a:schemeClr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  <p:sp>
        <p:nvSpPr>
          <p:cNvPr id="12" name="מלבן 11"/>
          <p:cNvSpPr/>
          <p:nvPr userDrawn="1"/>
        </p:nvSpPr>
        <p:spPr>
          <a:xfrm>
            <a:off x="1096958" y="6584333"/>
            <a:ext cx="7920000" cy="8502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7956375" y="6369810"/>
            <a:ext cx="1224137" cy="2308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מנהל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בינוי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ותשתית</a:t>
            </a:r>
            <a:endParaRPr lang="he-IL" sz="900" dirty="0">
              <a:solidFill>
                <a:schemeClr val="tx2"/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333897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dirty="0" smtClean="0"/>
              <a:t>לחץ כדי לערוך סגנון כותרת של תבנית בסיס</a:t>
            </a:r>
            <a:endParaRPr lang="he-IL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4244526" y="6652164"/>
            <a:ext cx="648072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fld id="{77C5A36C-0D65-4FA9-8A3E-2C216C99502A}" type="slidenum">
              <a:rPr lang="he-IL" sz="1000" smtClean="0">
                <a:latin typeface="Blender" panose="02020003050405020304" pitchFamily="18" charset="-79"/>
                <a:cs typeface="Blender" panose="02020003050405020304" pitchFamily="18" charset="-79"/>
              </a:rPr>
              <a:pPr algn="ctr"/>
              <a:t>‹#›</a:t>
            </a:fld>
            <a:endParaRPr lang="he-IL" sz="1000" dirty="0"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  <p:sp>
        <p:nvSpPr>
          <p:cNvPr id="26" name="TextBox 25"/>
          <p:cNvSpPr txBox="1"/>
          <p:nvPr userDrawn="1"/>
        </p:nvSpPr>
        <p:spPr>
          <a:xfrm>
            <a:off x="8190307" y="6635502"/>
            <a:ext cx="906017" cy="2308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900" dirty="0" smtClean="0">
                <a:solidFill>
                  <a:schemeClr val="accent5">
                    <a:lumMod val="75000"/>
                  </a:schemeClr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אגף מבני ציבור</a:t>
            </a:r>
            <a:endParaRPr lang="he-IL" sz="900" dirty="0">
              <a:solidFill>
                <a:schemeClr val="accent5">
                  <a:lumMod val="75000"/>
                </a:schemeClr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  <p:sp>
        <p:nvSpPr>
          <p:cNvPr id="25" name="מלבן 24"/>
          <p:cNvSpPr/>
          <p:nvPr userDrawn="1"/>
        </p:nvSpPr>
        <p:spPr>
          <a:xfrm>
            <a:off x="1096958" y="6584333"/>
            <a:ext cx="7920000" cy="8502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1" name="Picture 2" descr="C:\Users\x6562812\Desktop\לוגו עירייה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59" y="6169275"/>
            <a:ext cx="1051656" cy="661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 userDrawn="1"/>
        </p:nvSpPr>
        <p:spPr>
          <a:xfrm>
            <a:off x="7956375" y="6369810"/>
            <a:ext cx="1224137" cy="2308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מנהל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בינוי</a:t>
            </a:r>
            <a:r>
              <a:rPr lang="he-IL" sz="900" baseline="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 </a:t>
            </a:r>
            <a:r>
              <a:rPr lang="he-IL" sz="900" dirty="0" smtClean="0">
                <a:solidFill>
                  <a:schemeClr val="tx2"/>
                </a:solidFill>
                <a:latin typeface="Blender" panose="02020003050405020304" pitchFamily="18" charset="-79"/>
                <a:cs typeface="Blender" panose="02020003050405020304" pitchFamily="18" charset="-79"/>
              </a:rPr>
              <a:t>ותשתית</a:t>
            </a:r>
            <a:endParaRPr lang="he-IL" sz="900" dirty="0">
              <a:solidFill>
                <a:schemeClr val="tx2"/>
              </a:solidFill>
              <a:latin typeface="Blender" panose="02020003050405020304" pitchFamily="18" charset="-79"/>
              <a:cs typeface="Blender" panose="02020003050405020304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46492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כותרת 1"/>
          <p:cNvSpPr txBox="1">
            <a:spLocks/>
          </p:cNvSpPr>
          <p:nvPr/>
        </p:nvSpPr>
        <p:spPr>
          <a:xfrm>
            <a:off x="971600" y="798692"/>
            <a:ext cx="6892078" cy="1857449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e-IL" sz="6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cs typeface="David" panose="020E0502060401010101" pitchFamily="34" charset="-79"/>
              </a:rPr>
              <a:t>הצגת </a:t>
            </a:r>
            <a:r>
              <a:rPr kumimoji="0" lang="he-IL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חלופה נבחרת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 </a:t>
            </a:r>
            <a:endParaRPr kumimoji="0" lang="he-IL" sz="6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4" name="כותרת 1"/>
          <p:cNvSpPr txBox="1">
            <a:spLocks/>
          </p:cNvSpPr>
          <p:nvPr/>
        </p:nvSpPr>
        <p:spPr>
          <a:xfrm>
            <a:off x="534484" y="6339925"/>
            <a:ext cx="3024336" cy="504056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e-IL" sz="1100" dirty="0" smtClean="0">
                <a:latin typeface="David" panose="020E0502060401010101" pitchFamily="34" charset="-79"/>
                <a:cs typeface="David" panose="020E0502060401010101" pitchFamily="34" charset="-79"/>
              </a:rPr>
              <a:t>תאריך </a:t>
            </a:r>
            <a:r>
              <a:rPr lang="he-IL" sz="1100" dirty="0">
                <a:latin typeface="David" panose="020E0502060401010101" pitchFamily="34" charset="-79"/>
                <a:cs typeface="David" panose="020E0502060401010101" pitchFamily="34" charset="-79"/>
              </a:rPr>
              <a:t>עדכון </a:t>
            </a:r>
            <a:r>
              <a:rPr lang="he-IL" sz="1100" dirty="0" smtClean="0">
                <a:latin typeface="David" panose="020E0502060401010101" pitchFamily="34" charset="-79"/>
                <a:cs typeface="David" panose="020E0502060401010101" pitchFamily="34" charset="-79"/>
              </a:rPr>
              <a:t>אחרון: 01/04/2025</a:t>
            </a:r>
            <a:r>
              <a:rPr lang="en-US" sz="1100" dirty="0" smtClean="0">
                <a:latin typeface="David" panose="020E0502060401010101" pitchFamily="34" charset="-79"/>
                <a:cs typeface="David" panose="020E0502060401010101" pitchFamily="34" charset="-79"/>
              </a:rPr>
              <a:t/>
            </a:r>
            <a:br>
              <a:rPr lang="en-US" sz="1100" dirty="0" smtClean="0">
                <a:latin typeface="David" panose="020E0502060401010101" pitchFamily="34" charset="-79"/>
                <a:cs typeface="David" panose="020E0502060401010101" pitchFamily="34" charset="-79"/>
              </a:rPr>
            </a:br>
            <a:endParaRPr lang="he-IL" sz="1100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5" name="כותרת 1"/>
          <p:cNvSpPr txBox="1">
            <a:spLocks/>
          </p:cNvSpPr>
          <p:nvPr/>
        </p:nvSpPr>
        <p:spPr>
          <a:xfrm>
            <a:off x="1917117" y="1803226"/>
            <a:ext cx="5001044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sz="6000" dirty="0" smtClean="0"/>
              <a:t>פרויקט:</a:t>
            </a:r>
            <a:endParaRPr lang="he-IL" sz="6000" dirty="0"/>
          </a:p>
        </p:txBody>
      </p:sp>
      <p:sp>
        <p:nvSpPr>
          <p:cNvPr id="7" name="כותרת 1"/>
          <p:cNvSpPr txBox="1">
            <a:spLocks/>
          </p:cNvSpPr>
          <p:nvPr/>
        </p:nvSpPr>
        <p:spPr>
          <a:xfrm>
            <a:off x="3558820" y="4298790"/>
            <a:ext cx="2081208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r>
              <a:rPr lang="he-IL" sz="2800" dirty="0" smtClean="0"/>
              <a:t>תאריך:</a:t>
            </a:r>
          </a:p>
        </p:txBody>
      </p:sp>
      <p:sp>
        <p:nvSpPr>
          <p:cNvPr id="11" name="כותרת 1"/>
          <p:cNvSpPr txBox="1">
            <a:spLocks/>
          </p:cNvSpPr>
          <p:nvPr/>
        </p:nvSpPr>
        <p:spPr>
          <a:xfrm>
            <a:off x="1690282" y="3218062"/>
            <a:ext cx="5818283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he-IL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אבן דרך מס' </a:t>
            </a:r>
            <a:r>
              <a:rPr lang="he-IL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3</a:t>
            </a:r>
            <a:endParaRPr lang="he-IL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  <a:p>
            <a:pPr>
              <a:lnSpc>
                <a:spcPct val="150000"/>
              </a:lnSpc>
            </a:pPr>
            <a:r>
              <a:rPr lang="he-IL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בניה חדשה </a:t>
            </a:r>
            <a:r>
              <a:rPr lang="en-US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New Construction) -</a:t>
            </a:r>
            <a:r>
              <a:rPr lang="he-IL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) </a:t>
            </a:r>
            <a:r>
              <a:rPr lang="en-US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NC</a:t>
            </a:r>
            <a:endParaRPr lang="he-IL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73130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טבלה 6"/>
          <p:cNvGraphicFramePr>
            <a:graphicFrameLocks noGrp="1"/>
          </p:cNvGraphicFramePr>
          <p:nvPr>
            <p:extLst/>
          </p:nvPr>
        </p:nvGraphicFramePr>
        <p:xfrm>
          <a:off x="489330" y="1268413"/>
          <a:ext cx="7987689" cy="4629496"/>
        </p:xfrm>
        <a:graphic>
          <a:graphicData uri="http://schemas.openxmlformats.org/drawingml/2006/table">
            <a:tbl>
              <a:tblPr rtl="1"/>
              <a:tblGrid>
                <a:gridCol w="432550">
                  <a:extLst>
                    <a:ext uri="{9D8B030D-6E8A-4147-A177-3AD203B41FA5}">
                      <a16:colId xmlns:a16="http://schemas.microsoft.com/office/drawing/2014/main" val="1271249675"/>
                    </a:ext>
                  </a:extLst>
                </a:gridCol>
                <a:gridCol w="879958">
                  <a:extLst>
                    <a:ext uri="{9D8B030D-6E8A-4147-A177-3AD203B41FA5}">
                      <a16:colId xmlns:a16="http://schemas.microsoft.com/office/drawing/2014/main" val="2491311959"/>
                    </a:ext>
                  </a:extLst>
                </a:gridCol>
                <a:gridCol w="798118">
                  <a:extLst>
                    <a:ext uri="{9D8B030D-6E8A-4147-A177-3AD203B41FA5}">
                      <a16:colId xmlns:a16="http://schemas.microsoft.com/office/drawing/2014/main" val="2219731243"/>
                    </a:ext>
                  </a:extLst>
                </a:gridCol>
                <a:gridCol w="129412">
                  <a:extLst>
                    <a:ext uri="{9D8B030D-6E8A-4147-A177-3AD203B41FA5}">
                      <a16:colId xmlns:a16="http://schemas.microsoft.com/office/drawing/2014/main" val="1446786084"/>
                    </a:ext>
                  </a:extLst>
                </a:gridCol>
                <a:gridCol w="453886">
                  <a:extLst>
                    <a:ext uri="{9D8B030D-6E8A-4147-A177-3AD203B41FA5}">
                      <a16:colId xmlns:a16="http://schemas.microsoft.com/office/drawing/2014/main" val="4264913594"/>
                    </a:ext>
                  </a:extLst>
                </a:gridCol>
                <a:gridCol w="169989">
                  <a:extLst>
                    <a:ext uri="{9D8B030D-6E8A-4147-A177-3AD203B41FA5}">
                      <a16:colId xmlns:a16="http://schemas.microsoft.com/office/drawing/2014/main" val="884767939"/>
                    </a:ext>
                  </a:extLst>
                </a:gridCol>
                <a:gridCol w="753287">
                  <a:extLst>
                    <a:ext uri="{9D8B030D-6E8A-4147-A177-3AD203B41FA5}">
                      <a16:colId xmlns:a16="http://schemas.microsoft.com/office/drawing/2014/main" val="197489231"/>
                    </a:ext>
                  </a:extLst>
                </a:gridCol>
                <a:gridCol w="206242">
                  <a:extLst>
                    <a:ext uri="{9D8B030D-6E8A-4147-A177-3AD203B41FA5}">
                      <a16:colId xmlns:a16="http://schemas.microsoft.com/office/drawing/2014/main" val="3369777741"/>
                    </a:ext>
                  </a:extLst>
                </a:gridCol>
                <a:gridCol w="746027">
                  <a:extLst>
                    <a:ext uri="{9D8B030D-6E8A-4147-A177-3AD203B41FA5}">
                      <a16:colId xmlns:a16="http://schemas.microsoft.com/office/drawing/2014/main" val="1678637425"/>
                    </a:ext>
                  </a:extLst>
                </a:gridCol>
                <a:gridCol w="350997">
                  <a:extLst>
                    <a:ext uri="{9D8B030D-6E8A-4147-A177-3AD203B41FA5}">
                      <a16:colId xmlns:a16="http://schemas.microsoft.com/office/drawing/2014/main" val="3528149684"/>
                    </a:ext>
                  </a:extLst>
                </a:gridCol>
                <a:gridCol w="1184108">
                  <a:extLst>
                    <a:ext uri="{9D8B030D-6E8A-4147-A177-3AD203B41FA5}">
                      <a16:colId xmlns:a16="http://schemas.microsoft.com/office/drawing/2014/main" val="256200645"/>
                    </a:ext>
                  </a:extLst>
                </a:gridCol>
                <a:gridCol w="1179573">
                  <a:extLst>
                    <a:ext uri="{9D8B030D-6E8A-4147-A177-3AD203B41FA5}">
                      <a16:colId xmlns:a16="http://schemas.microsoft.com/office/drawing/2014/main" val="3416683316"/>
                    </a:ext>
                  </a:extLst>
                </a:gridCol>
                <a:gridCol w="703542">
                  <a:extLst>
                    <a:ext uri="{9D8B030D-6E8A-4147-A177-3AD203B41FA5}">
                      <a16:colId xmlns:a16="http://schemas.microsoft.com/office/drawing/2014/main" val="3230509728"/>
                    </a:ext>
                  </a:extLst>
                </a:gridCol>
              </a:tblGrid>
              <a:tr h="170657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מבנה /פיתוח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רכיב במבנה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rtl="1" fontAlgn="ctr"/>
                      <a:endParaRPr lang="he-IL" sz="11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מס' </a:t>
                      </a: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רכיבים במבנה </a:t>
                      </a:r>
                      <a:endParaRPr lang="he-IL" sz="11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שטחים  (מ"ר)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1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1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0067805"/>
                  </a:ext>
                </a:extLst>
              </a:tr>
              <a:tr h="734773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פרוגרמה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משרד</a:t>
                      </a:r>
                      <a:r>
                        <a:rPr lang="he-IL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החינוך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 רכיב </a:t>
                      </a: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במבנה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(מ"ר)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1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1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b"/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פרוגרמה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עיריית ת"א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 </a:t>
                      </a:r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רכיב </a:t>
                      </a: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במבנה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(מ"ר)</a:t>
                      </a:r>
                      <a:endParaRPr lang="he-IL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b"/>
                      <a:endParaRPr lang="he-IL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שטח בפועל של רכיב </a:t>
                      </a: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במבנה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(מ"ר)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פער בין שטחים בפרוגרמה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לביצוע </a:t>
                      </a:r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בפועל (מ"ר)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965080"/>
                  </a:ext>
                </a:extLst>
              </a:tr>
              <a:tr h="159991"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1935602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מבנה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כיתת אם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7855899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כיתת ספח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8554586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כיתה פרטנית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9990517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חדר מנהלת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4836082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חדר מורים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9659904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חצרות פעילות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9052832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8344623"/>
                  </a:ext>
                </a:extLst>
              </a:tr>
              <a:tr h="277317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שטח מבנה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ללא שטחי פיתוח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374514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אולם ספורט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אולם ספורט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2122168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מזכירות והנהלה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0733247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מלתחות ושירותים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0578763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מחסן ציוד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7550801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6379059"/>
                  </a:ext>
                </a:extLst>
              </a:tr>
              <a:tr h="277317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שטח אולם ספורט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ללא שטחי פיתוח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5633628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פיתוח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מגרש ברוטו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7935037"/>
                  </a:ext>
                </a:extLst>
              </a:tr>
              <a:tr h="148140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שטחי פיתוח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1" fontAlgn="ctr"/>
                      <a:endParaRPr lang="he-IL" sz="10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2369238"/>
                  </a:ext>
                </a:extLst>
              </a:tr>
              <a:tr h="277317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סה"כ שטח מבנה בית הספר ואולם ספורט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7034977"/>
                  </a:ext>
                </a:extLst>
              </a:tr>
              <a:tr h="266241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יחס </a:t>
                      </a:r>
                      <a:r>
                        <a:rPr lang="he-IL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ברוטו:נטו</a:t>
                      </a:r>
                      <a:r>
                        <a:rPr lang="he-I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מבנה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6290517"/>
                  </a:ext>
                </a:extLst>
              </a:tr>
              <a:tr h="277317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יחס </a:t>
                      </a:r>
                      <a:r>
                        <a:rPr lang="he-IL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ברוטו:נטו</a:t>
                      </a:r>
                      <a:r>
                        <a:rPr lang="he-I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אולם ספורט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4587898"/>
                  </a:ext>
                </a:extLst>
              </a:tr>
            </a:tbl>
          </a:graphicData>
        </a:graphic>
      </p:graphicFrame>
      <p:sp>
        <p:nvSpPr>
          <p:cNvPr id="18" name="מלבן 17"/>
          <p:cNvSpPr/>
          <p:nvPr/>
        </p:nvSpPr>
        <p:spPr>
          <a:xfrm>
            <a:off x="1205380" y="2333909"/>
            <a:ext cx="2340000" cy="3564000"/>
          </a:xfrm>
          <a:prstGeom prst="rect">
            <a:avLst/>
          </a:prstGeom>
          <a:solidFill>
            <a:schemeClr val="accent6">
              <a:lumMod val="20000"/>
              <a:lumOff val="80000"/>
              <a:alpha val="53000"/>
            </a:schemeClr>
          </a:solidFill>
          <a:ln w="9525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1" anchor="ctr"/>
          <a:lstStyle/>
          <a:p>
            <a:pPr algn="ctr"/>
            <a:endParaRPr lang="he-IL" sz="1200" b="1" dirty="0">
              <a:solidFill>
                <a:prstClr val="black"/>
              </a:solidFill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3347864" y="6021288"/>
            <a:ext cx="5205236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הערה:</a:t>
            </a:r>
            <a:r>
              <a:rPr kumimoji="0" lang="he-IL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 אם ישנם פערים משמעותיים מהנדרש/מתוכנן, יש לצרף הסבר מפורט.</a:t>
            </a:r>
          </a:p>
        </p:txBody>
      </p:sp>
      <p:sp>
        <p:nvSpPr>
          <p:cNvPr id="6" name="כותרת 1"/>
          <p:cNvSpPr txBox="1">
            <a:spLocks/>
          </p:cNvSpPr>
          <p:nvPr/>
        </p:nvSpPr>
        <p:spPr>
          <a:xfrm>
            <a:off x="222774" y="102352"/>
            <a:ext cx="8520800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בחירת חלופה נבחרת - טבלת "שטחים" - פרויקט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XX</a:t>
            </a:r>
            <a:endParaRPr kumimoji="0" lang="he-IL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8" name="TextBox 7"/>
          <p:cNvSpPr txBox="1"/>
          <p:nvPr/>
        </p:nvSpPr>
        <p:spPr>
          <a:xfrm rot="19476011">
            <a:off x="1234993" y="3977409"/>
            <a:ext cx="1913524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e-IL" sz="1200" b="1" dirty="0" smtClean="0">
                <a:solidFill>
                  <a:prstClr val="black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ימולא לכל חלופה בנפרד</a:t>
            </a:r>
            <a:endParaRPr kumimoji="0" lang="he-IL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24369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93030" y="4941168"/>
            <a:ext cx="7688175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הערות:   1</a:t>
            </a:r>
            <a:r>
              <a:rPr kumimoji="0" lang="he-IL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. 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אם ישנם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פערים משמעותיים מהנדרש/מתוכנן, יש לצרף הסבר מפורט.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             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2. 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אם יש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שלביות ביצוע/ פיצול היתרים וכד' יש להזין בשורות נפרדות.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             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3.  אישור וועדה לתוכנית עיצוב- מהווה תנאי להקפאת התצורה 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             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4.  (*) אם דו"ח הייזום מוצג לאחר תחילת התכנון בפועל יש להזין את העמודה הרלוונטית בטבלה (עמודה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D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)</a:t>
            </a:r>
            <a:endParaRPr kumimoji="0" lang="he-IL" sz="1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graphicFrame>
        <p:nvGraphicFramePr>
          <p:cNvPr id="6" name="טבלה 5"/>
          <p:cNvGraphicFramePr>
            <a:graphicFrameLocks noGrp="1"/>
          </p:cNvGraphicFramePr>
          <p:nvPr>
            <p:extLst/>
          </p:nvPr>
        </p:nvGraphicFramePr>
        <p:xfrm>
          <a:off x="115865" y="1264351"/>
          <a:ext cx="8884135" cy="3441464"/>
        </p:xfrm>
        <a:graphic>
          <a:graphicData uri="http://schemas.openxmlformats.org/drawingml/2006/table">
            <a:tbl>
              <a:tblPr rtl="1"/>
              <a:tblGrid>
                <a:gridCol w="420749">
                  <a:extLst>
                    <a:ext uri="{9D8B030D-6E8A-4147-A177-3AD203B41FA5}">
                      <a16:colId xmlns:a16="http://schemas.microsoft.com/office/drawing/2014/main" val="2013202471"/>
                    </a:ext>
                  </a:extLst>
                </a:gridCol>
                <a:gridCol w="358432">
                  <a:extLst>
                    <a:ext uri="{9D8B030D-6E8A-4147-A177-3AD203B41FA5}">
                      <a16:colId xmlns:a16="http://schemas.microsoft.com/office/drawing/2014/main" val="3662246991"/>
                    </a:ext>
                  </a:extLst>
                </a:gridCol>
                <a:gridCol w="305718">
                  <a:extLst>
                    <a:ext uri="{9D8B030D-6E8A-4147-A177-3AD203B41FA5}">
                      <a16:colId xmlns:a16="http://schemas.microsoft.com/office/drawing/2014/main" val="2161297637"/>
                    </a:ext>
                  </a:extLst>
                </a:gridCol>
                <a:gridCol w="306679">
                  <a:extLst>
                    <a:ext uri="{9D8B030D-6E8A-4147-A177-3AD203B41FA5}">
                      <a16:colId xmlns:a16="http://schemas.microsoft.com/office/drawing/2014/main" val="2331089569"/>
                    </a:ext>
                  </a:extLst>
                </a:gridCol>
                <a:gridCol w="340222">
                  <a:extLst>
                    <a:ext uri="{9D8B030D-6E8A-4147-A177-3AD203B41FA5}">
                      <a16:colId xmlns:a16="http://schemas.microsoft.com/office/drawing/2014/main" val="4159314603"/>
                    </a:ext>
                  </a:extLst>
                </a:gridCol>
                <a:gridCol w="358432">
                  <a:extLst>
                    <a:ext uri="{9D8B030D-6E8A-4147-A177-3AD203B41FA5}">
                      <a16:colId xmlns:a16="http://schemas.microsoft.com/office/drawing/2014/main" val="3562583686"/>
                    </a:ext>
                  </a:extLst>
                </a:gridCol>
                <a:gridCol w="304762">
                  <a:extLst>
                    <a:ext uri="{9D8B030D-6E8A-4147-A177-3AD203B41FA5}">
                      <a16:colId xmlns:a16="http://schemas.microsoft.com/office/drawing/2014/main" val="2469111682"/>
                    </a:ext>
                  </a:extLst>
                </a:gridCol>
                <a:gridCol w="374723">
                  <a:extLst>
                    <a:ext uri="{9D8B030D-6E8A-4147-A177-3AD203B41FA5}">
                      <a16:colId xmlns:a16="http://schemas.microsoft.com/office/drawing/2014/main" val="2680098895"/>
                    </a:ext>
                  </a:extLst>
                </a:gridCol>
                <a:gridCol w="340222">
                  <a:extLst>
                    <a:ext uri="{9D8B030D-6E8A-4147-A177-3AD203B41FA5}">
                      <a16:colId xmlns:a16="http://schemas.microsoft.com/office/drawing/2014/main" val="136761342"/>
                    </a:ext>
                  </a:extLst>
                </a:gridCol>
                <a:gridCol w="340220">
                  <a:extLst>
                    <a:ext uri="{9D8B030D-6E8A-4147-A177-3AD203B41FA5}">
                      <a16:colId xmlns:a16="http://schemas.microsoft.com/office/drawing/2014/main" val="3849524808"/>
                    </a:ext>
                  </a:extLst>
                </a:gridCol>
                <a:gridCol w="340222">
                  <a:extLst>
                    <a:ext uri="{9D8B030D-6E8A-4147-A177-3AD203B41FA5}">
                      <a16:colId xmlns:a16="http://schemas.microsoft.com/office/drawing/2014/main" val="3346446097"/>
                    </a:ext>
                  </a:extLst>
                </a:gridCol>
                <a:gridCol w="374723">
                  <a:extLst>
                    <a:ext uri="{9D8B030D-6E8A-4147-A177-3AD203B41FA5}">
                      <a16:colId xmlns:a16="http://schemas.microsoft.com/office/drawing/2014/main" val="2401872784"/>
                    </a:ext>
                  </a:extLst>
                </a:gridCol>
                <a:gridCol w="357473">
                  <a:extLst>
                    <a:ext uri="{9D8B030D-6E8A-4147-A177-3AD203B41FA5}">
                      <a16:colId xmlns:a16="http://schemas.microsoft.com/office/drawing/2014/main" val="780637913"/>
                    </a:ext>
                  </a:extLst>
                </a:gridCol>
                <a:gridCol w="358432">
                  <a:extLst>
                    <a:ext uri="{9D8B030D-6E8A-4147-A177-3AD203B41FA5}">
                      <a16:colId xmlns:a16="http://schemas.microsoft.com/office/drawing/2014/main" val="615404825"/>
                    </a:ext>
                  </a:extLst>
                </a:gridCol>
                <a:gridCol w="319768">
                  <a:extLst>
                    <a:ext uri="{9D8B030D-6E8A-4147-A177-3AD203B41FA5}">
                      <a16:colId xmlns:a16="http://schemas.microsoft.com/office/drawing/2014/main" val="4017395360"/>
                    </a:ext>
                  </a:extLst>
                </a:gridCol>
                <a:gridCol w="372123">
                  <a:extLst>
                    <a:ext uri="{9D8B030D-6E8A-4147-A177-3AD203B41FA5}">
                      <a16:colId xmlns:a16="http://schemas.microsoft.com/office/drawing/2014/main" val="3859275760"/>
                    </a:ext>
                  </a:extLst>
                </a:gridCol>
                <a:gridCol w="354167">
                  <a:extLst>
                    <a:ext uri="{9D8B030D-6E8A-4147-A177-3AD203B41FA5}">
                      <a16:colId xmlns:a16="http://schemas.microsoft.com/office/drawing/2014/main" val="3316516817"/>
                    </a:ext>
                  </a:extLst>
                </a:gridCol>
                <a:gridCol w="391079">
                  <a:extLst>
                    <a:ext uri="{9D8B030D-6E8A-4147-A177-3AD203B41FA5}">
                      <a16:colId xmlns:a16="http://schemas.microsoft.com/office/drawing/2014/main" val="1994507836"/>
                    </a:ext>
                  </a:extLst>
                </a:gridCol>
                <a:gridCol w="371128">
                  <a:extLst>
                    <a:ext uri="{9D8B030D-6E8A-4147-A177-3AD203B41FA5}">
                      <a16:colId xmlns:a16="http://schemas.microsoft.com/office/drawing/2014/main" val="294809206"/>
                    </a:ext>
                  </a:extLst>
                </a:gridCol>
                <a:gridCol w="420903">
                  <a:extLst>
                    <a:ext uri="{9D8B030D-6E8A-4147-A177-3AD203B41FA5}">
                      <a16:colId xmlns:a16="http://schemas.microsoft.com/office/drawing/2014/main" val="2230697068"/>
                    </a:ext>
                  </a:extLst>
                </a:gridCol>
                <a:gridCol w="322971">
                  <a:extLst>
                    <a:ext uri="{9D8B030D-6E8A-4147-A177-3AD203B41FA5}">
                      <a16:colId xmlns:a16="http://schemas.microsoft.com/office/drawing/2014/main" val="4020829558"/>
                    </a:ext>
                  </a:extLst>
                </a:gridCol>
                <a:gridCol w="374723">
                  <a:extLst>
                    <a:ext uri="{9D8B030D-6E8A-4147-A177-3AD203B41FA5}">
                      <a16:colId xmlns:a16="http://schemas.microsoft.com/office/drawing/2014/main" val="194587406"/>
                    </a:ext>
                  </a:extLst>
                </a:gridCol>
                <a:gridCol w="374723">
                  <a:extLst>
                    <a:ext uri="{9D8B030D-6E8A-4147-A177-3AD203B41FA5}">
                      <a16:colId xmlns:a16="http://schemas.microsoft.com/office/drawing/2014/main" val="581238817"/>
                    </a:ext>
                  </a:extLst>
                </a:gridCol>
                <a:gridCol w="375473">
                  <a:extLst>
                    <a:ext uri="{9D8B030D-6E8A-4147-A177-3AD203B41FA5}">
                      <a16:colId xmlns:a16="http://schemas.microsoft.com/office/drawing/2014/main" val="4153302520"/>
                    </a:ext>
                  </a:extLst>
                </a:gridCol>
                <a:gridCol w="326068">
                  <a:extLst>
                    <a:ext uri="{9D8B030D-6E8A-4147-A177-3AD203B41FA5}">
                      <a16:colId xmlns:a16="http://schemas.microsoft.com/office/drawing/2014/main" val="2741084786"/>
                    </a:ext>
                  </a:extLst>
                </a:gridCol>
              </a:tblGrid>
              <a:tr h="288032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  <a:endParaRPr lang="he-IL" sz="11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לוח זמנים ייזום ותכנון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לוח זמנים לביצוע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3739622"/>
                  </a:ext>
                </a:extLst>
              </a:tr>
              <a:tr h="64232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התנעת הפרויקט (העברת מקל) 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תחילת תכנון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תכנון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בחירת חלופה נבחרת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בפועל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אישור </a:t>
                      </a:r>
                      <a:r>
                        <a:rPr lang="he-IL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תוכנית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עיצוב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אישור </a:t>
                      </a:r>
                      <a:r>
                        <a:rPr lang="he-IL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תוכנית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עיצוב מעודכן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אישור </a:t>
                      </a:r>
                      <a:r>
                        <a:rPr lang="he-IL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תוכנית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עיצוב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הקפאת תצורה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הקפאת תצורה מעודכן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תכנון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תכנון מעודכן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גמר תכנון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קבלת היתר בניה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קבלת היתר בניה מעודכן (אחרון)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קבלת היתר בניה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</a:t>
                      </a:r>
                      <a:endParaRPr lang="he-IL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ביצוע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</a:t>
                      </a:r>
                    </a:p>
                    <a:p>
                      <a:pPr algn="ctr" rtl="1" fontAlgn="ctr"/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ביצוע מעודכן (אחרון)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ביצוע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ביצוע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ביצוע מעודכן (אחרון)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גמר ביצוע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0464587"/>
                  </a:ext>
                </a:extLst>
              </a:tr>
              <a:tr h="182476"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F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G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H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J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K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L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M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N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O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P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Q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R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S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T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U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W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X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Y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7854918"/>
                  </a:ext>
                </a:extLst>
              </a:tr>
              <a:tr h="470114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מספר אבן הדרך</a:t>
                      </a:r>
                      <a:endParaRPr lang="he-IL" sz="11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 או 4 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3 או 4 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 או 4 או 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5096957"/>
                  </a:ext>
                </a:extLst>
              </a:tr>
              <a:tr h="734736">
                <a:tc>
                  <a:txBody>
                    <a:bodyPr/>
                    <a:lstStyle/>
                    <a:p>
                      <a:pPr algn="ctr" rtl="1"/>
                      <a:r>
                        <a:rPr lang="he-IL" sz="1100" b="1" dirty="0" smtClean="0"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תיאור</a:t>
                      </a:r>
                      <a:r>
                        <a:rPr lang="he-IL" sz="1100" b="1" baseline="0" dirty="0" smtClean="0"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אבן הדרך</a:t>
                      </a:r>
                      <a:endParaRPr lang="he-IL" sz="1100" b="1" dirty="0"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הייזום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(*)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הייזום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מחצית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נבחרת/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מחצית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נבחרת/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מחצית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נבחרת/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מחצית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אחרית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73292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5308806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353725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171276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4191948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11105" y="3719330"/>
            <a:ext cx="288000" cy="972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vert="vert270"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*  סעיף 4</a:t>
            </a:r>
            <a:endParaRPr kumimoji="0" lang="he-IL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9" name="כותרת 1"/>
          <p:cNvSpPr txBox="1">
            <a:spLocks/>
          </p:cNvSpPr>
          <p:nvPr/>
        </p:nvSpPr>
        <p:spPr>
          <a:xfrm>
            <a:off x="237452" y="196705"/>
            <a:ext cx="8640960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הנחיות והסברים להזנת הנתונים - לוח זמנים 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אבן דרך 3, בחירת חלופה, פרויקט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XX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 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13311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טבלה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048328"/>
              </p:ext>
            </p:extLst>
          </p:nvPr>
        </p:nvGraphicFramePr>
        <p:xfrm>
          <a:off x="138152" y="1412776"/>
          <a:ext cx="8783983" cy="3487184"/>
        </p:xfrm>
        <a:graphic>
          <a:graphicData uri="http://schemas.openxmlformats.org/drawingml/2006/table">
            <a:tbl>
              <a:tblPr rtl="1"/>
              <a:tblGrid>
                <a:gridCol w="416006">
                  <a:extLst>
                    <a:ext uri="{9D8B030D-6E8A-4147-A177-3AD203B41FA5}">
                      <a16:colId xmlns:a16="http://schemas.microsoft.com/office/drawing/2014/main" val="2013202471"/>
                    </a:ext>
                  </a:extLst>
                </a:gridCol>
                <a:gridCol w="354391">
                  <a:extLst>
                    <a:ext uri="{9D8B030D-6E8A-4147-A177-3AD203B41FA5}">
                      <a16:colId xmlns:a16="http://schemas.microsoft.com/office/drawing/2014/main" val="3662246991"/>
                    </a:ext>
                  </a:extLst>
                </a:gridCol>
                <a:gridCol w="302272">
                  <a:extLst>
                    <a:ext uri="{9D8B030D-6E8A-4147-A177-3AD203B41FA5}">
                      <a16:colId xmlns:a16="http://schemas.microsoft.com/office/drawing/2014/main" val="2161297637"/>
                    </a:ext>
                  </a:extLst>
                </a:gridCol>
                <a:gridCol w="303222">
                  <a:extLst>
                    <a:ext uri="{9D8B030D-6E8A-4147-A177-3AD203B41FA5}">
                      <a16:colId xmlns:a16="http://schemas.microsoft.com/office/drawing/2014/main" val="2331089569"/>
                    </a:ext>
                  </a:extLst>
                </a:gridCol>
                <a:gridCol w="336387">
                  <a:extLst>
                    <a:ext uri="{9D8B030D-6E8A-4147-A177-3AD203B41FA5}">
                      <a16:colId xmlns:a16="http://schemas.microsoft.com/office/drawing/2014/main" val="4159314603"/>
                    </a:ext>
                  </a:extLst>
                </a:gridCol>
                <a:gridCol w="354391">
                  <a:extLst>
                    <a:ext uri="{9D8B030D-6E8A-4147-A177-3AD203B41FA5}">
                      <a16:colId xmlns:a16="http://schemas.microsoft.com/office/drawing/2014/main" val="3562583686"/>
                    </a:ext>
                  </a:extLst>
                </a:gridCol>
                <a:gridCol w="301326">
                  <a:extLst>
                    <a:ext uri="{9D8B030D-6E8A-4147-A177-3AD203B41FA5}">
                      <a16:colId xmlns:a16="http://schemas.microsoft.com/office/drawing/2014/main" val="2469111682"/>
                    </a:ext>
                  </a:extLst>
                </a:gridCol>
                <a:gridCol w="370499">
                  <a:extLst>
                    <a:ext uri="{9D8B030D-6E8A-4147-A177-3AD203B41FA5}">
                      <a16:colId xmlns:a16="http://schemas.microsoft.com/office/drawing/2014/main" val="2680098895"/>
                    </a:ext>
                  </a:extLst>
                </a:gridCol>
                <a:gridCol w="336387">
                  <a:extLst>
                    <a:ext uri="{9D8B030D-6E8A-4147-A177-3AD203B41FA5}">
                      <a16:colId xmlns:a16="http://schemas.microsoft.com/office/drawing/2014/main" val="136761342"/>
                    </a:ext>
                  </a:extLst>
                </a:gridCol>
                <a:gridCol w="336385">
                  <a:extLst>
                    <a:ext uri="{9D8B030D-6E8A-4147-A177-3AD203B41FA5}">
                      <a16:colId xmlns:a16="http://schemas.microsoft.com/office/drawing/2014/main" val="3849524808"/>
                    </a:ext>
                  </a:extLst>
                </a:gridCol>
                <a:gridCol w="336387">
                  <a:extLst>
                    <a:ext uri="{9D8B030D-6E8A-4147-A177-3AD203B41FA5}">
                      <a16:colId xmlns:a16="http://schemas.microsoft.com/office/drawing/2014/main" val="3346446097"/>
                    </a:ext>
                  </a:extLst>
                </a:gridCol>
                <a:gridCol w="370499">
                  <a:extLst>
                    <a:ext uri="{9D8B030D-6E8A-4147-A177-3AD203B41FA5}">
                      <a16:colId xmlns:a16="http://schemas.microsoft.com/office/drawing/2014/main" val="2401872784"/>
                    </a:ext>
                  </a:extLst>
                </a:gridCol>
                <a:gridCol w="353443">
                  <a:extLst>
                    <a:ext uri="{9D8B030D-6E8A-4147-A177-3AD203B41FA5}">
                      <a16:colId xmlns:a16="http://schemas.microsoft.com/office/drawing/2014/main" val="780637913"/>
                    </a:ext>
                  </a:extLst>
                </a:gridCol>
                <a:gridCol w="354391">
                  <a:extLst>
                    <a:ext uri="{9D8B030D-6E8A-4147-A177-3AD203B41FA5}">
                      <a16:colId xmlns:a16="http://schemas.microsoft.com/office/drawing/2014/main" val="615404825"/>
                    </a:ext>
                  </a:extLst>
                </a:gridCol>
                <a:gridCol w="420717">
                  <a:extLst>
                    <a:ext uri="{9D8B030D-6E8A-4147-A177-3AD203B41FA5}">
                      <a16:colId xmlns:a16="http://schemas.microsoft.com/office/drawing/2014/main" val="4017395360"/>
                    </a:ext>
                  </a:extLst>
                </a:gridCol>
                <a:gridCol w="369551">
                  <a:extLst>
                    <a:ext uri="{9D8B030D-6E8A-4147-A177-3AD203B41FA5}">
                      <a16:colId xmlns:a16="http://schemas.microsoft.com/office/drawing/2014/main" val="3859275760"/>
                    </a:ext>
                  </a:extLst>
                </a:gridCol>
                <a:gridCol w="353443">
                  <a:extLst>
                    <a:ext uri="{9D8B030D-6E8A-4147-A177-3AD203B41FA5}">
                      <a16:colId xmlns:a16="http://schemas.microsoft.com/office/drawing/2014/main" val="3316516817"/>
                    </a:ext>
                  </a:extLst>
                </a:gridCol>
                <a:gridCol w="403663">
                  <a:extLst>
                    <a:ext uri="{9D8B030D-6E8A-4147-A177-3AD203B41FA5}">
                      <a16:colId xmlns:a16="http://schemas.microsoft.com/office/drawing/2014/main" val="1994507836"/>
                    </a:ext>
                  </a:extLst>
                </a:gridCol>
                <a:gridCol w="353441">
                  <a:extLst>
                    <a:ext uri="{9D8B030D-6E8A-4147-A177-3AD203B41FA5}">
                      <a16:colId xmlns:a16="http://schemas.microsoft.com/office/drawing/2014/main" val="294809206"/>
                    </a:ext>
                  </a:extLst>
                </a:gridCol>
                <a:gridCol w="303222">
                  <a:extLst>
                    <a:ext uri="{9D8B030D-6E8A-4147-A177-3AD203B41FA5}">
                      <a16:colId xmlns:a16="http://schemas.microsoft.com/office/drawing/2014/main" val="2230697068"/>
                    </a:ext>
                  </a:extLst>
                </a:gridCol>
                <a:gridCol w="319330">
                  <a:extLst>
                    <a:ext uri="{9D8B030D-6E8A-4147-A177-3AD203B41FA5}">
                      <a16:colId xmlns:a16="http://schemas.microsoft.com/office/drawing/2014/main" val="4020829558"/>
                    </a:ext>
                  </a:extLst>
                </a:gridCol>
                <a:gridCol w="370499">
                  <a:extLst>
                    <a:ext uri="{9D8B030D-6E8A-4147-A177-3AD203B41FA5}">
                      <a16:colId xmlns:a16="http://schemas.microsoft.com/office/drawing/2014/main" val="194587406"/>
                    </a:ext>
                  </a:extLst>
                </a:gridCol>
                <a:gridCol w="370499">
                  <a:extLst>
                    <a:ext uri="{9D8B030D-6E8A-4147-A177-3AD203B41FA5}">
                      <a16:colId xmlns:a16="http://schemas.microsoft.com/office/drawing/2014/main" val="581238817"/>
                    </a:ext>
                  </a:extLst>
                </a:gridCol>
                <a:gridCol w="351546">
                  <a:extLst>
                    <a:ext uri="{9D8B030D-6E8A-4147-A177-3AD203B41FA5}">
                      <a16:colId xmlns:a16="http://schemas.microsoft.com/office/drawing/2014/main" val="4153302520"/>
                    </a:ext>
                  </a:extLst>
                </a:gridCol>
                <a:gridCol w="342086">
                  <a:extLst>
                    <a:ext uri="{9D8B030D-6E8A-4147-A177-3AD203B41FA5}">
                      <a16:colId xmlns:a16="http://schemas.microsoft.com/office/drawing/2014/main" val="2741084786"/>
                    </a:ext>
                  </a:extLst>
                </a:gridCol>
              </a:tblGrid>
              <a:tr h="288032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  <a:endParaRPr lang="he-IL" sz="12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לוח זמנים ייזום ותכנון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לוח זמנים לביצוע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3739622"/>
                  </a:ext>
                </a:extLst>
              </a:tr>
              <a:tr h="64232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 התנעת הפרויקט (העברת מקל) 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תחילת תכנון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תכנון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בחירת חלופה נבחרת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בפועל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אישור </a:t>
                      </a:r>
                      <a:r>
                        <a:rPr lang="he-IL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תוכנית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עיצוב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אישור תוכנית עיצוב מעודכן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אישור </a:t>
                      </a:r>
                      <a:r>
                        <a:rPr lang="he-IL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תוכנית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עיצוב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הקפאת תצורה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הקפאת תצורה מעודכן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תכנון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תכנון מעודכן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גמר תכנון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קבלת היתר בניה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קבלת היתר בניה מעודכן (אחרון)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קבלת היתר בניה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</a:t>
                      </a:r>
                      <a:endParaRPr lang="he-IL" sz="8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ביצוע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</a:t>
                      </a:r>
                    </a:p>
                    <a:p>
                      <a:pPr algn="ctr" rtl="1" fontAlgn="ctr"/>
                      <a:r>
                        <a:rPr lang="he-IL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ביצוע מעודכן (אחרון)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תחילת ביצוע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ביצוע מקורי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צפי גמר ביצוע מעודכן (אחרון)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גמר ביצוע בפועל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0464587"/>
                  </a:ext>
                </a:extLst>
              </a:tr>
              <a:tr h="182476"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F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G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H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J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K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L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M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N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O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P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Q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R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S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T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U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W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X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Y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7854918"/>
                  </a:ext>
                </a:extLst>
              </a:tr>
              <a:tr h="167564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מספראבן</a:t>
                      </a:r>
                      <a:r>
                        <a:rPr lang="he-I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הדרך</a:t>
                      </a:r>
                      <a:endParaRPr lang="he-IL" sz="12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 או 4 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3 או 4 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 או 4 או 5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5096957"/>
                  </a:ext>
                </a:extLst>
              </a:tr>
              <a:tr h="734736">
                <a:tc>
                  <a:txBody>
                    <a:bodyPr/>
                    <a:lstStyle/>
                    <a:p>
                      <a:pPr algn="ctr" rtl="1"/>
                      <a:r>
                        <a:rPr lang="he-IL" sz="1200" b="1" dirty="0" smtClean="0"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תיאור</a:t>
                      </a:r>
                      <a:r>
                        <a:rPr lang="he-IL" sz="1200" b="1" baseline="0" dirty="0" smtClean="0"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אבן הדרך</a:t>
                      </a:r>
                      <a:endParaRPr lang="he-IL" sz="1200" b="1" dirty="0"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הייזום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(*)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בחירת חלופה נבחרת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הייזום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מחצית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נבחרת/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מחצית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נבחרת/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מחצית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מסמך ייזום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נבחרת/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הקפאת תצורה/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מחצית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דו"ח </a:t>
                      </a:r>
                      <a:b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אחרית 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73292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5308806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353725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171276"/>
                  </a:ext>
                </a:extLst>
              </a:tr>
              <a:tr h="24793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16" marR="3216" marT="32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4191948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71704" y="5423723"/>
            <a:ext cx="7688175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הערות:  1.</a:t>
            </a:r>
            <a:r>
              <a:rPr kumimoji="0" lang="he-IL" sz="1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אם ישנם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פערים משמעותיים מהנדרש/מתוכנן, יש לצרף הסבר מפורט.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            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2. 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אם יש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שלביות ביצוע/ פיצול היתרים וכד' יש להזין בשורות נפרדות.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            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3.  אישור וועדה לתוכנית עיצוב- מהווה תנאי להקפאת התצורה 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             </a:t>
            </a: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4.  (*) אם דו"ח הייזום מוצג לאחר תחילת התכנון בפועל יש להזין את העמודה הרלוונטית בטבלה (עמודה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D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)</a:t>
            </a:r>
            <a:endParaRPr kumimoji="0" lang="he-IL" sz="1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6" name="מלבן 5"/>
          <p:cNvSpPr/>
          <p:nvPr/>
        </p:nvSpPr>
        <p:spPr>
          <a:xfrm>
            <a:off x="4863354" y="4895536"/>
            <a:ext cx="36295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ימולא בשלב הנוכחי: אבן דרך מספר </a:t>
            </a:r>
            <a:r>
              <a:rPr kumimoji="0" lang="he-IL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3 - בחירת חלופה נבחרת</a:t>
            </a:r>
            <a:endParaRPr kumimoji="0" lang="he-I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מלבן 6"/>
          <p:cNvSpPr/>
          <p:nvPr/>
        </p:nvSpPr>
        <p:spPr>
          <a:xfrm>
            <a:off x="8586064" y="4965911"/>
            <a:ext cx="324000" cy="144000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כותרת 1"/>
          <p:cNvSpPr txBox="1">
            <a:spLocks/>
          </p:cNvSpPr>
          <p:nvPr/>
        </p:nvSpPr>
        <p:spPr>
          <a:xfrm>
            <a:off x="0" y="235148"/>
            <a:ext cx="8640960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טבלת לוח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זמנים (תכנון מול ביצוע) </a:t>
            </a:r>
            <a:endParaRPr kumimoji="0" lang="he-IL" sz="3200" b="1" i="0" u="none" strike="noStrike" kern="120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אבן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דרך </a:t>
            </a: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3, בחירת חלופה,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פרויקט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XX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 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9" name="מלבן 8"/>
          <p:cNvSpPr/>
          <p:nvPr/>
        </p:nvSpPr>
        <p:spPr>
          <a:xfrm>
            <a:off x="6264999" y="5113522"/>
            <a:ext cx="22124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e-IL" sz="1200" b="1" dirty="0">
                <a:solidFill>
                  <a:srgbClr val="00000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מולא בשלב קודם: אבן דרך מספר 2</a:t>
            </a:r>
            <a:r>
              <a:rPr lang="he-IL" sz="1600" b="1" dirty="0">
                <a:solidFill>
                  <a:srgbClr val="00000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 </a:t>
            </a:r>
            <a:endParaRPr lang="he-IL" dirty="0"/>
          </a:p>
        </p:txBody>
      </p:sp>
      <p:sp>
        <p:nvSpPr>
          <p:cNvPr id="12" name="מלבן 11"/>
          <p:cNvSpPr/>
          <p:nvPr/>
        </p:nvSpPr>
        <p:spPr>
          <a:xfrm>
            <a:off x="8586064" y="5225295"/>
            <a:ext cx="324000" cy="150177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/>
          <a:lstStyle/>
          <a:p>
            <a:endParaRPr lang="he-IL" sz="1100"/>
          </a:p>
        </p:txBody>
      </p:sp>
    </p:spTree>
    <p:extLst>
      <p:ext uri="{BB962C8B-B14F-4D97-AF65-F5344CB8AC3E}">
        <p14:creationId xmlns:p14="http://schemas.microsoft.com/office/powerpoint/2010/main" val="79416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3728" y="3068960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הצגת החלופות </a:t>
            </a:r>
          </a:p>
        </p:txBody>
      </p:sp>
    </p:spTree>
    <p:extLst>
      <p:ext uri="{BB962C8B-B14F-4D97-AF65-F5344CB8AC3E}">
        <p14:creationId xmlns:p14="http://schemas.microsoft.com/office/powerpoint/2010/main" val="275484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-90531" y="116632"/>
            <a:ext cx="9234531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e-IL" dirty="0" smtClean="0">
                <a:solidFill>
                  <a:srgbClr val="1F497D"/>
                </a:solidFill>
              </a:rPr>
              <a:t>בחירת חלופה - רשימת תיוג מלאה</a:t>
            </a:r>
            <a:endParaRPr lang="he-IL" dirty="0">
              <a:solidFill>
                <a:srgbClr val="1F497D"/>
              </a:solidFill>
            </a:endParaRPr>
          </a:p>
        </p:txBody>
      </p:sp>
      <p:graphicFrame>
        <p:nvGraphicFramePr>
          <p:cNvPr id="14" name="טבלה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15034"/>
              </p:ext>
            </p:extLst>
          </p:nvPr>
        </p:nvGraphicFramePr>
        <p:xfrm>
          <a:off x="327642" y="1265133"/>
          <a:ext cx="8208912" cy="4628221"/>
        </p:xfrm>
        <a:graphic>
          <a:graphicData uri="http://schemas.openxmlformats.org/drawingml/2006/table">
            <a:tbl>
              <a:tblPr rtl="1"/>
              <a:tblGrid>
                <a:gridCol w="380546">
                  <a:extLst>
                    <a:ext uri="{9D8B030D-6E8A-4147-A177-3AD203B41FA5}">
                      <a16:colId xmlns:a16="http://schemas.microsoft.com/office/drawing/2014/main" val="377450774"/>
                    </a:ext>
                  </a:extLst>
                </a:gridCol>
                <a:gridCol w="585920">
                  <a:extLst>
                    <a:ext uri="{9D8B030D-6E8A-4147-A177-3AD203B41FA5}">
                      <a16:colId xmlns:a16="http://schemas.microsoft.com/office/drawing/2014/main" val="2133886408"/>
                    </a:ext>
                  </a:extLst>
                </a:gridCol>
                <a:gridCol w="573839">
                  <a:extLst>
                    <a:ext uri="{9D8B030D-6E8A-4147-A177-3AD203B41FA5}">
                      <a16:colId xmlns:a16="http://schemas.microsoft.com/office/drawing/2014/main" val="36899785"/>
                    </a:ext>
                  </a:extLst>
                </a:gridCol>
                <a:gridCol w="974974">
                  <a:extLst>
                    <a:ext uri="{9D8B030D-6E8A-4147-A177-3AD203B41FA5}">
                      <a16:colId xmlns:a16="http://schemas.microsoft.com/office/drawing/2014/main" val="2886398685"/>
                    </a:ext>
                  </a:extLst>
                </a:gridCol>
                <a:gridCol w="610129">
                  <a:extLst>
                    <a:ext uri="{9D8B030D-6E8A-4147-A177-3AD203B41FA5}">
                      <a16:colId xmlns:a16="http://schemas.microsoft.com/office/drawing/2014/main" val="2360700233"/>
                    </a:ext>
                  </a:extLst>
                </a:gridCol>
                <a:gridCol w="2492171">
                  <a:extLst>
                    <a:ext uri="{9D8B030D-6E8A-4147-A177-3AD203B41FA5}">
                      <a16:colId xmlns:a16="http://schemas.microsoft.com/office/drawing/2014/main" val="2930365645"/>
                    </a:ext>
                  </a:extLst>
                </a:gridCol>
                <a:gridCol w="2053737">
                  <a:extLst>
                    <a:ext uri="{9D8B030D-6E8A-4147-A177-3AD203B41FA5}">
                      <a16:colId xmlns:a16="http://schemas.microsoft.com/office/drawing/2014/main" val="963839837"/>
                    </a:ext>
                  </a:extLst>
                </a:gridCol>
                <a:gridCol w="537596">
                  <a:extLst>
                    <a:ext uri="{9D8B030D-6E8A-4147-A177-3AD203B41FA5}">
                      <a16:colId xmlns:a16="http://schemas.microsoft.com/office/drawing/2014/main" val="4013790220"/>
                    </a:ext>
                  </a:extLst>
                </a:gridCol>
              </a:tblGrid>
              <a:tr h="253637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  <a:endParaRPr lang="he-IL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פרק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תת פרק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נושא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הצגת חלופות ובחירת חלופה נבחרת (לאחר קבלת תיק מידע)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הצגה בדיון (כן/לא)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8302092"/>
                  </a:ext>
                </a:extLst>
              </a:tr>
              <a:tr h="232847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נדרש/לא נדרש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תוצרים (לכל חלופה)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4813412"/>
                  </a:ext>
                </a:extLst>
              </a:tr>
              <a:tr h="21829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F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G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H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59266"/>
                  </a:ext>
                </a:extLst>
              </a:tr>
              <a:tr h="465694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נתונים כלליים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בינוי + פיתוח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מילוי טבלת נתונים בהתאם לפירוט ההערות 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טבלת נתונים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טבלת נתונים: 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 המגרש, </a:t>
                      </a:r>
                      <a:r>
                        <a:rPr lang="he-IL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תכסית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, מ"ר בנוי, מ"ר קומה מפולשת</a:t>
                      </a:r>
                      <a:r>
                        <a:rPr lang="he-IL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,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מ"ר 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מרפסות מקורות, מ"ר תת קרקע, מ"ר גג פעיל, חישוב ניצול אחוזי בניה, מיצוי שטחים עתידי,  יחס ברוטו נטו, מ"ר פיתוח, יחס חצר לתלמיד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6154097"/>
                  </a:ext>
                </a:extLst>
              </a:tr>
              <a:tr h="299375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בינוי + פיתוח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תכנית סביבה + בינוי 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תוכניות 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תכנית סביבה 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1:500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+ תוכניות בינוי 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1:250 </a:t>
                      </a:r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6932144"/>
                  </a:ext>
                </a:extLst>
              </a:tr>
              <a:tr h="299375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אדריכלות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 אדריכלי 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תכנית אדריכלית 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1:250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+ הדמיה +חתכים וחזיתות  לכל חלופה 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2401050"/>
                  </a:ext>
                </a:extLst>
              </a:tr>
              <a:tr h="299375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חשמל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 חשמל 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אפיון הנדסי + פרשה טכנית וגודל חיבור נדרש/הגדלה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9472145"/>
                  </a:ext>
                </a:extLst>
              </a:tr>
              <a:tr h="361744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אינסטלציה 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 אינסטלציה וניקוז 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אפיון הנדסי + פרשה טכנית וגודל חיבור נדרש/הגדלה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1223547"/>
                  </a:ext>
                </a:extLst>
              </a:tr>
              <a:tr h="2993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תנועה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 תנועה, דרכים, חניות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התייחסות ראשונית לדרכי הגישה וחניות 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6335618"/>
                  </a:ext>
                </a:extLst>
              </a:tr>
              <a:tr h="2993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</a:t>
                      </a:r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 בר קיימה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הנחיות בניה ירוקה 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חוות דעת לכל חלופה לגבי עמידה ביעד ולפי מדיניות עירונית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2621596"/>
                  </a:ext>
                </a:extLst>
              </a:tr>
              <a:tr h="2993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</a:t>
                      </a:r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פרויקטלי</a:t>
                      </a:r>
                      <a:r>
                        <a:rPr lang="he-I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endParaRPr lang="he-IL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התקשרויות 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התקשרויות צוות מלא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רשימת מתכננים נדרשת 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8208144"/>
                  </a:ext>
                </a:extLst>
              </a:tr>
              <a:tr h="2993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</a:t>
                      </a:r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אומדן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אומדן לכל חלופה 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אומדן בסיסי לכל חלופה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6235009"/>
                  </a:ext>
                </a:extLst>
              </a:tr>
              <a:tr h="2993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</a:t>
                      </a:r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מורכבות ביצוע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שלביות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הצגת משמעויות שלביות / מורכבות 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5295312"/>
                  </a:ext>
                </a:extLst>
              </a:tr>
              <a:tr h="299375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11</a:t>
                      </a:r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לו"ז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לו"ז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הצגת משמעויות לו"ז בכל חלופה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1732171"/>
                  </a:ext>
                </a:extLst>
              </a:tr>
              <a:tr h="299375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12</a:t>
                      </a:r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ניהול סיכונים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ניהול סיכונים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ניהול הסיכונים בפרויקט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4158" marR="4158" marT="41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81962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73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-10470" y="115831"/>
            <a:ext cx="51895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1/2</a:t>
            </a:r>
            <a:endParaRPr kumimoji="0" lang="he-I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graphicFrame>
        <p:nvGraphicFramePr>
          <p:cNvPr id="3" name="טבלה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311175"/>
              </p:ext>
            </p:extLst>
          </p:nvPr>
        </p:nvGraphicFramePr>
        <p:xfrm>
          <a:off x="249006" y="620688"/>
          <a:ext cx="8372495" cy="5913401"/>
        </p:xfrm>
        <a:graphic>
          <a:graphicData uri="http://schemas.openxmlformats.org/drawingml/2006/table">
            <a:tbl>
              <a:tblPr rtl="1"/>
              <a:tblGrid>
                <a:gridCol w="387558">
                  <a:extLst>
                    <a:ext uri="{9D8B030D-6E8A-4147-A177-3AD203B41FA5}">
                      <a16:colId xmlns:a16="http://schemas.microsoft.com/office/drawing/2014/main" val="3719785650"/>
                    </a:ext>
                  </a:extLst>
                </a:gridCol>
                <a:gridCol w="596715">
                  <a:extLst>
                    <a:ext uri="{9D8B030D-6E8A-4147-A177-3AD203B41FA5}">
                      <a16:colId xmlns:a16="http://schemas.microsoft.com/office/drawing/2014/main" val="1740335717"/>
                    </a:ext>
                  </a:extLst>
                </a:gridCol>
                <a:gridCol w="656284">
                  <a:extLst>
                    <a:ext uri="{9D8B030D-6E8A-4147-A177-3AD203B41FA5}">
                      <a16:colId xmlns:a16="http://schemas.microsoft.com/office/drawing/2014/main" val="4127083463"/>
                    </a:ext>
                  </a:extLst>
                </a:gridCol>
                <a:gridCol w="1102998">
                  <a:extLst>
                    <a:ext uri="{9D8B030D-6E8A-4147-A177-3AD203B41FA5}">
                      <a16:colId xmlns:a16="http://schemas.microsoft.com/office/drawing/2014/main" val="3473453595"/>
                    </a:ext>
                  </a:extLst>
                </a:gridCol>
                <a:gridCol w="524602">
                  <a:extLst>
                    <a:ext uri="{9D8B030D-6E8A-4147-A177-3AD203B41FA5}">
                      <a16:colId xmlns:a16="http://schemas.microsoft.com/office/drawing/2014/main" val="2233645743"/>
                    </a:ext>
                  </a:extLst>
                </a:gridCol>
                <a:gridCol w="2258693">
                  <a:extLst>
                    <a:ext uri="{9D8B030D-6E8A-4147-A177-3AD203B41FA5}">
                      <a16:colId xmlns:a16="http://schemas.microsoft.com/office/drawing/2014/main" val="3055361792"/>
                    </a:ext>
                  </a:extLst>
                </a:gridCol>
                <a:gridCol w="2298141">
                  <a:extLst>
                    <a:ext uri="{9D8B030D-6E8A-4147-A177-3AD203B41FA5}">
                      <a16:colId xmlns:a16="http://schemas.microsoft.com/office/drawing/2014/main" val="3915223508"/>
                    </a:ext>
                  </a:extLst>
                </a:gridCol>
                <a:gridCol w="547504">
                  <a:extLst>
                    <a:ext uri="{9D8B030D-6E8A-4147-A177-3AD203B41FA5}">
                      <a16:colId xmlns:a16="http://schemas.microsoft.com/office/drawing/2014/main" val="1913035237"/>
                    </a:ext>
                  </a:extLst>
                </a:gridCol>
              </a:tblGrid>
              <a:tr h="218603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  <a:endParaRPr lang="he-IL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פרק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תת פרק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נושא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הצגת חלופות ובחירת חלופה נבחרת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</a:t>
                      </a:r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לאחר קבלת תיק מידע)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הצגה בדיון (כן/לא)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5327695"/>
                  </a:ext>
                </a:extLst>
              </a:tr>
              <a:tr h="211164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נדרש</a:t>
                      </a:r>
                      <a:r>
                        <a:rPr lang="he-I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  <a:endParaRPr lang="en-US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לא </a:t>
                      </a:r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נדרש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תוצרים (לכל חלופה)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8296830"/>
                  </a:ext>
                </a:extLst>
              </a:tr>
              <a:tr h="1979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F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G</a:t>
                      </a:r>
                      <a:endParaRPr lang="he-IL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H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3079893"/>
                  </a:ext>
                </a:extLst>
              </a:tr>
              <a:tr h="42232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נתונים כלליים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בינוי + פיתוח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מילוי טבלת נתונים בהתאם לפירוט ההערות 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טבלת נתונים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טבלת נתונים: 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 המגרש, </a:t>
                      </a:r>
                      <a:r>
                        <a:rPr lang="he-IL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תכסית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, מ"ר בנוי, מ"ר קומה </a:t>
                      </a:r>
                      <a:r>
                        <a:rPr lang="he-IL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מפולשת, מ"ר 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מרפסות מקורות, מ"ר תת קרקע, מ"ר גג פעיל, חישוב ניצול אחוזי בניה, מיצוי שטחים עתידי,  יחס ברוטו נטו, מ"ר פיתוח, יחס חצר לתלמיד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8444068"/>
                  </a:ext>
                </a:extLst>
              </a:tr>
              <a:tr h="271498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בינוי + פיתוח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תכנית סביבה + בינוי 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תוכניות 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תכנית סביבה 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1:500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+ תוכניות בינוי 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1:250 </a:t>
                      </a:r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488306"/>
                  </a:ext>
                </a:extLst>
              </a:tr>
              <a:tr h="271498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בדיקות מקדימות 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מיפוי מצב קיים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מדידה עדכנית  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תוכנית מדידה או אוטופוטו במיקרים חריגים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084023"/>
                  </a:ext>
                </a:extLst>
              </a:tr>
              <a:tr h="271498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מיפוי מצב קיים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סקר תשתיות במגרש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סקר תשתיות של המתכננים + מידע מגופי התשתית  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במסגרת בחירת החלופות - הצגת משמעויות לתשתיות קיימות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1272979"/>
                  </a:ext>
                </a:extLst>
              </a:tr>
              <a:tr h="271498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מיפוי מצב קיים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סקר ערכיות עצים 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סיור ראשוני עם אגרונום אגף שפ"ע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סימון עצים בעלי ערכיות גבוה לשימור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441027"/>
                  </a:ext>
                </a:extLst>
              </a:tr>
              <a:tr h="271498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מיפוי מצב קיים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סקר הידרולוגי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בדיקת משמעויות ראשוניות 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7095191"/>
                  </a:ext>
                </a:extLst>
              </a:tr>
              <a:tr h="271498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אדריכלות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 אדריכלי 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תכנית אדריכלית 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1:250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+ הדמיה +חתכים וחזיתות  לכל חלופה 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1194416"/>
                  </a:ext>
                </a:extLst>
              </a:tr>
              <a:tr h="271498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קונסטרוקציה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 קונסטרוקציה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אפיון הנדסי + פרשה טכנית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2373400"/>
                  </a:ext>
                </a:extLst>
              </a:tr>
              <a:tr h="271498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חשמל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 חשמל 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אפיון הנדסי + פרשה טכנית וגודל חיבור נדרש/הגדלה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3924822"/>
                  </a:ext>
                </a:extLst>
              </a:tr>
              <a:tr h="297895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תקשורת ומנ"מ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 מערכות תקשורת, מולטימדיה ומתח נמוך מאד 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אפיון הנדסי  פרשה טכנית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3762289"/>
                  </a:ext>
                </a:extLst>
              </a:tr>
              <a:tr h="328060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11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אינסטלציה 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 אינסטלציה וניקוז 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אפיון הנדסי + פרשה טכנית וגודל חיבור נדרש/הגדלה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1727219"/>
                  </a:ext>
                </a:extLst>
              </a:tr>
              <a:tr h="271498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12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מיזוג אויר 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 מיזוג אויר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אפיון הנדסי + פרשה טכנית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8515623"/>
                  </a:ext>
                </a:extLst>
              </a:tr>
              <a:tr h="271498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13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תנועה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 תנועה, דרכים, חניות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התייחסות ראשונית לדרכי הגישה וחניות 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12936"/>
                  </a:ext>
                </a:extLst>
              </a:tr>
              <a:tr h="271498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14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בטיחות 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בטיחות המשתמש וכיבוי אש 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התייחסות ראשונית ועקרונות תכנון 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5317216"/>
                  </a:ext>
                </a:extLst>
              </a:tr>
              <a:tr h="271498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 בר </a:t>
                      </a:r>
                      <a:r>
                        <a:rPr lang="he-IL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קיימא</a:t>
                      </a:r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הנחיות בניה ירוקה 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חוות דעת לכל חלופה לגבי עמידה ביעד ולפי מדיניות עירונית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8342474"/>
                  </a:ext>
                </a:extLst>
              </a:tr>
              <a:tr h="271498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16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 בר </a:t>
                      </a:r>
                      <a:r>
                        <a:rPr lang="he-IL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קיימא</a:t>
                      </a:r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התייעלות אנרגטית - יעד איפוס אנרגטי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דרוג החלופות בהתאם ליעד האיפוס האנרגטי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081368"/>
                  </a:ext>
                </a:extLst>
              </a:tr>
              <a:tr h="271498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17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אקוסטיקה 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הנחיות אקוסטיקה 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V*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אפיון הנדסי + פרשה טכנית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רק במקומות בהם רמת הסיכון למטרד רעש גבוהה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9136050"/>
                  </a:ext>
                </a:extLst>
              </a:tr>
              <a:tr h="271498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18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מיגון 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הנחיות מיגון ומרחבי מוגנים 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V*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השלמות פערי מיגון 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רק במקרים בהם נדרשות השלמות פערי מיגון כגון תוספות בניה במתחם קיים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2963" marR="2963" marT="29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853907"/>
                  </a:ext>
                </a:extLst>
              </a:tr>
            </a:tbl>
          </a:graphicData>
        </a:graphic>
      </p:graphicFrame>
      <p:sp>
        <p:nvSpPr>
          <p:cNvPr id="5" name="כותרת 1"/>
          <p:cNvSpPr txBox="1">
            <a:spLocks/>
          </p:cNvSpPr>
          <p:nvPr/>
        </p:nvSpPr>
        <p:spPr>
          <a:xfrm>
            <a:off x="-90531" y="33537"/>
            <a:ext cx="9234531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e-IL" dirty="0" smtClean="0">
                <a:solidFill>
                  <a:srgbClr val="1F497D"/>
                </a:solidFill>
              </a:rPr>
              <a:t>בחירת חלופה - רשימת תיוג מלאה</a:t>
            </a:r>
            <a:endParaRPr lang="he-IL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14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768422" y="16305"/>
            <a:ext cx="744415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רשימת תיוג </a:t>
            </a: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מלאה -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בחירת </a:t>
            </a: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חלופה - המשך 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10470" y="115831"/>
            <a:ext cx="51895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2/2</a:t>
            </a:r>
            <a:endParaRPr kumimoji="0" lang="he-I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graphicFrame>
        <p:nvGraphicFramePr>
          <p:cNvPr id="4" name="טבלה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22995"/>
              </p:ext>
            </p:extLst>
          </p:nvPr>
        </p:nvGraphicFramePr>
        <p:xfrm>
          <a:off x="251522" y="754127"/>
          <a:ext cx="8280919" cy="4803437"/>
        </p:xfrm>
        <a:graphic>
          <a:graphicData uri="http://schemas.openxmlformats.org/drawingml/2006/table">
            <a:tbl>
              <a:tblPr rtl="1"/>
              <a:tblGrid>
                <a:gridCol w="383320">
                  <a:extLst>
                    <a:ext uri="{9D8B030D-6E8A-4147-A177-3AD203B41FA5}">
                      <a16:colId xmlns:a16="http://schemas.microsoft.com/office/drawing/2014/main" val="1441337368"/>
                    </a:ext>
                  </a:extLst>
                </a:gridCol>
                <a:gridCol w="590192">
                  <a:extLst>
                    <a:ext uri="{9D8B030D-6E8A-4147-A177-3AD203B41FA5}">
                      <a16:colId xmlns:a16="http://schemas.microsoft.com/office/drawing/2014/main" val="2055866968"/>
                    </a:ext>
                  </a:extLst>
                </a:gridCol>
                <a:gridCol w="578020">
                  <a:extLst>
                    <a:ext uri="{9D8B030D-6E8A-4147-A177-3AD203B41FA5}">
                      <a16:colId xmlns:a16="http://schemas.microsoft.com/office/drawing/2014/main" val="46039663"/>
                    </a:ext>
                  </a:extLst>
                </a:gridCol>
                <a:gridCol w="882242">
                  <a:extLst>
                    <a:ext uri="{9D8B030D-6E8A-4147-A177-3AD203B41FA5}">
                      <a16:colId xmlns:a16="http://schemas.microsoft.com/office/drawing/2014/main" val="3195981677"/>
                    </a:ext>
                  </a:extLst>
                </a:gridCol>
                <a:gridCol w="830312">
                  <a:extLst>
                    <a:ext uri="{9D8B030D-6E8A-4147-A177-3AD203B41FA5}">
                      <a16:colId xmlns:a16="http://schemas.microsoft.com/office/drawing/2014/main" val="114480606"/>
                    </a:ext>
                  </a:extLst>
                </a:gridCol>
                <a:gridCol w="2400525">
                  <a:extLst>
                    <a:ext uri="{9D8B030D-6E8A-4147-A177-3AD203B41FA5}">
                      <a16:colId xmlns:a16="http://schemas.microsoft.com/office/drawing/2014/main" val="96839530"/>
                    </a:ext>
                  </a:extLst>
                </a:gridCol>
                <a:gridCol w="2074793">
                  <a:extLst>
                    <a:ext uri="{9D8B030D-6E8A-4147-A177-3AD203B41FA5}">
                      <a16:colId xmlns:a16="http://schemas.microsoft.com/office/drawing/2014/main" val="1038856127"/>
                    </a:ext>
                  </a:extLst>
                </a:gridCol>
                <a:gridCol w="541515">
                  <a:extLst>
                    <a:ext uri="{9D8B030D-6E8A-4147-A177-3AD203B41FA5}">
                      <a16:colId xmlns:a16="http://schemas.microsoft.com/office/drawing/2014/main" val="383265964"/>
                    </a:ext>
                  </a:extLst>
                </a:gridCol>
              </a:tblGrid>
              <a:tr h="196431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  <a:endParaRPr lang="he-IL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פרק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תת פרק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נושא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הצגת חלופות ובחירת חלופה נבחרת (לאחר קבלת תיק מידע)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הצגה בדיון (כן/לא)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1692778"/>
                  </a:ext>
                </a:extLst>
              </a:tr>
              <a:tr h="180330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נדרש/לא נדרש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תוצרים (לכל חלופה)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2789058"/>
                  </a:ext>
                </a:extLst>
              </a:tr>
              <a:tr h="1690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F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G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H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182066"/>
                  </a:ext>
                </a:extLst>
              </a:tr>
              <a:tr h="231853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19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12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מידע ותיאום מול גופים ורשויות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רשויות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תיאום  רשות עתיקות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התרעה להימצאות עתיקות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ניתן להסתפק בשכבות מידע והצגת משמעויות ראשוניות במקרה של התרעה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9561077"/>
                  </a:ext>
                </a:extLst>
              </a:tr>
              <a:tr h="231853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20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רשויות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תיאום  משרד הבריאות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V*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במקרים מיוחדים כגון מטבח מבשל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349385"/>
                  </a:ext>
                </a:extLst>
              </a:tr>
              <a:tr h="231853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21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רשויות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תיאום/אישור משרד חינוך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V*</a:t>
                      </a:r>
                      <a:endParaRPr lang="en-US" sz="600" b="1" i="0" u="none" strike="noStrike" dirty="0">
                        <a:solidFill>
                          <a:srgbClr val="FF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פירוט התיאום והאישורים הנדרשים ממשרד החינוך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בפרויקטים של מוסדות חינוך בלבד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456017"/>
                  </a:ext>
                </a:extLst>
              </a:tr>
              <a:tr h="270495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22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גופים עירוניים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נכסים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V*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תיאום ראשוני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4403535"/>
                  </a:ext>
                </a:extLst>
              </a:tr>
              <a:tr h="231853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23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גופים עירוניים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אדריכל העיר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הצגת החלופות וקבלת התייחסות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3902210"/>
                  </a:ext>
                </a:extLst>
              </a:tr>
              <a:tr h="231853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24</a:t>
                      </a:r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גופים עירוניים</a:t>
                      </a:r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שימור</a:t>
                      </a:r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David" panose="020E0502060401010101" pitchFamily="34" charset="-79"/>
                          <a:ea typeface="+mn-ea"/>
                          <a:cs typeface="David" panose="020E0502060401010101" pitchFamily="34" charset="-79"/>
                        </a:rPr>
                        <a:t>V*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e-IL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David" panose="020E0502060401010101" pitchFamily="34" charset="-79"/>
                          <a:ea typeface="+mn-ea"/>
                          <a:cs typeface="David" panose="020E0502060401010101" pitchFamily="34" charset="-79"/>
                        </a:rPr>
                        <a:t>הצגת החלופות וקבלת התייחסות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רק</a:t>
                      </a:r>
                      <a:r>
                        <a:rPr lang="he-IL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בפרויקטים המכילים מבנה לשימור</a:t>
                      </a:r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3293637"/>
                  </a:ext>
                </a:extLst>
              </a:tr>
              <a:tr h="231853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25</a:t>
                      </a:r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גופים עירוניים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תנועה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V*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במידה ויש דרישה להיסעים כגון: חינוך מיוחד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0629767"/>
                  </a:ext>
                </a:extLst>
              </a:tr>
              <a:tr h="231853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26</a:t>
                      </a:r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גופים עירוניים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איכות סביבה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V*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במידה ויש דרישות מיוחדות בנושאי זיהום קרקע, זיהום אויר ורעש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5856338"/>
                  </a:ext>
                </a:extLst>
              </a:tr>
              <a:tr h="231853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27</a:t>
                      </a:r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גופים עירוניים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תיעול ונגר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V*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במקרים מיוחדים בהם קיים סיכון להצפה ונדרש </a:t>
                      </a:r>
                      <a:r>
                        <a:rPr lang="he-IL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פתרון </a:t>
                      </a:r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997842"/>
                  </a:ext>
                </a:extLst>
              </a:tr>
              <a:tr h="231853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28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גופים עירוניים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ביטחון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תיאום ראשוני וקבלת הנחיות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4440189"/>
                  </a:ext>
                </a:extLst>
              </a:tr>
              <a:tr h="231853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29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גופים עירוניים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אגף מבני ציבור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הצגת חלופות כולל טבלאות </a:t>
                      </a:r>
                      <a:r>
                        <a:rPr lang="he-IL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שקלול </a:t>
                      </a:r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230339"/>
                  </a:ext>
                </a:extLst>
              </a:tr>
              <a:tr h="231853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30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גופים עירוניים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לקוח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הצגת החלופות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1374856"/>
                  </a:ext>
                </a:extLst>
              </a:tr>
              <a:tr h="231853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31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רישוי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מכון הרישוי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תיק מידע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אישור על קבלת תיק מידע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9132944"/>
                  </a:ext>
                </a:extLst>
              </a:tr>
              <a:tr h="231853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32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פרויקטלי</a:t>
                      </a:r>
                      <a:r>
                        <a:rPr lang="he-I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endParaRPr lang="he-IL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התקשרויות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התקשרויות צוות מלא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רשימת מתכננים נדרשת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8363569"/>
                  </a:ext>
                </a:extLst>
              </a:tr>
              <a:tr h="231853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33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אומדן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אומדן לכל חלופה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אומדן בסיסי לכל חלופה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1617891"/>
                  </a:ext>
                </a:extLst>
              </a:tr>
              <a:tr h="231853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34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מורכבות ביצוע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שלביות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הצגת משמעויות שלביות / מורכבות 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678430"/>
                  </a:ext>
                </a:extLst>
              </a:tr>
              <a:tr h="231853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35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לו"ז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לו"ז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הצגת משמעויות לו"ז בכל חלופה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5030400"/>
                  </a:ext>
                </a:extLst>
              </a:tr>
              <a:tr h="231853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36</a:t>
                      </a:r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ניהול סיכונים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ניהול סיכונים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ניהול הסיכונים בפרויקט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V</a:t>
                      </a:r>
                    </a:p>
                  </a:txBody>
                  <a:tcPr marL="3220" marR="3220" marT="32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721120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570587" y="5789900"/>
            <a:ext cx="2567485" cy="86177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נדרש</a:t>
            </a:r>
          </a:p>
          <a:p>
            <a:pPr marL="0" marR="0" lvl="0" indent="0" algn="r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נדרש במקרים מיוחדים</a:t>
            </a:r>
          </a:p>
          <a:p>
            <a:pPr marL="0" marR="0" lvl="0" indent="0" algn="r" defTabSz="914400" rtl="1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31434" y="5815688"/>
            <a:ext cx="749550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-   V   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V  *</a:t>
            </a:r>
            <a:r>
              <a:rPr kumimoji="0" lang="he-IL" sz="11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11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-</a:t>
            </a:r>
            <a:endParaRPr kumimoji="0" lang="en-US" sz="11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1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13" name="מלבן 12"/>
          <p:cNvSpPr/>
          <p:nvPr/>
        </p:nvSpPr>
        <p:spPr>
          <a:xfrm>
            <a:off x="8009334" y="5606670"/>
            <a:ext cx="5854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מקרא:</a:t>
            </a:r>
            <a:endParaRPr kumimoji="0" lang="he-IL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19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3728" y="75979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חלופה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א' </a:t>
            </a: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-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תיאור חלופה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-36512" y="1052736"/>
            <a:ext cx="9073008" cy="50167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תיאור החלופה 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- תכולה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הצגת התכנון: </a:t>
            </a:r>
          </a:p>
          <a:p>
            <a:pPr marL="1371600" marR="0" lvl="2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cs"/>
              <a:buAutoNum type="hebrew2Minus"/>
              <a:tabLst/>
              <a:defRPr/>
            </a:pP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תכנית העמדה (בינוי וסביבה) </a:t>
            </a:r>
          </a:p>
          <a:p>
            <a:pPr marL="1371600" marR="0" lvl="2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hebrew2Minus"/>
              <a:tabLst/>
              <a:defRPr/>
            </a:pP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תכנית בינוי לפי קומות  </a:t>
            </a:r>
          </a:p>
          <a:p>
            <a:pPr marL="1371600" marR="0" lvl="2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hebrew2Minus"/>
              <a:tabLst/>
              <a:defRPr/>
            </a:pP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חזיתות, חתכים והדמיות  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טבלת נתונים: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שטחים, חישוב ניצול אחוזי בניה, </a:t>
            </a:r>
            <a:r>
              <a:rPr lang="he-IL" sz="2000" dirty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יחס </a:t>
            </a:r>
            <a:r>
              <a:rPr lang="he-IL" sz="2000" dirty="0" err="1" smtClean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ברוטו:נטו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, יחס שטח לתלמיד וכד' - </a:t>
            </a: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בהתאם לתבנית מצורפת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.    </a:t>
            </a: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יתרונות חסרונות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.</a:t>
            </a: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אומדן - בהתאם לתבנית מצורפת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.</a:t>
            </a: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לו"ז/שלביות ביצוע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.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pic>
        <p:nvPicPr>
          <p:cNvPr id="3" name="תמונה 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6138" y="3973260"/>
            <a:ext cx="228861" cy="235867"/>
          </a:xfrm>
          <a:prstGeom prst="rect">
            <a:avLst/>
          </a:prstGeom>
        </p:spPr>
      </p:pic>
      <p:pic>
        <p:nvPicPr>
          <p:cNvPr id="11" name="תמונה 10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7277" y="4879590"/>
            <a:ext cx="228861" cy="23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69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1435901" y="78417"/>
            <a:ext cx="6436044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חלופה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א' - נתונים כלליים על פי תבנית</a:t>
            </a:r>
          </a:p>
        </p:txBody>
      </p:sp>
      <p:graphicFrame>
        <p:nvGraphicFramePr>
          <p:cNvPr id="3" name="טבלה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3038"/>
              </p:ext>
            </p:extLst>
          </p:nvPr>
        </p:nvGraphicFramePr>
        <p:xfrm>
          <a:off x="1930390" y="577537"/>
          <a:ext cx="5405246" cy="5585522"/>
        </p:xfrm>
        <a:graphic>
          <a:graphicData uri="http://schemas.openxmlformats.org/drawingml/2006/table">
            <a:tbl>
              <a:tblPr rtl="1"/>
              <a:tblGrid>
                <a:gridCol w="453071">
                  <a:extLst>
                    <a:ext uri="{9D8B030D-6E8A-4147-A177-3AD203B41FA5}">
                      <a16:colId xmlns:a16="http://schemas.microsoft.com/office/drawing/2014/main" val="4002865485"/>
                    </a:ext>
                  </a:extLst>
                </a:gridCol>
                <a:gridCol w="1032581">
                  <a:extLst>
                    <a:ext uri="{9D8B030D-6E8A-4147-A177-3AD203B41FA5}">
                      <a16:colId xmlns:a16="http://schemas.microsoft.com/office/drawing/2014/main" val="684302234"/>
                    </a:ext>
                  </a:extLst>
                </a:gridCol>
                <a:gridCol w="1538336">
                  <a:extLst>
                    <a:ext uri="{9D8B030D-6E8A-4147-A177-3AD203B41FA5}">
                      <a16:colId xmlns:a16="http://schemas.microsoft.com/office/drawing/2014/main" val="2503036815"/>
                    </a:ext>
                  </a:extLst>
                </a:gridCol>
                <a:gridCol w="1359214">
                  <a:extLst>
                    <a:ext uri="{9D8B030D-6E8A-4147-A177-3AD203B41FA5}">
                      <a16:colId xmlns:a16="http://schemas.microsoft.com/office/drawing/2014/main" val="1263482557"/>
                    </a:ext>
                  </a:extLst>
                </a:gridCol>
                <a:gridCol w="1022044">
                  <a:extLst>
                    <a:ext uri="{9D8B030D-6E8A-4147-A177-3AD203B41FA5}">
                      <a16:colId xmlns:a16="http://schemas.microsoft.com/office/drawing/2014/main" val="2153568613"/>
                    </a:ext>
                  </a:extLst>
                </a:gridCol>
              </a:tblGrid>
              <a:tr h="180729">
                <a:tc gridSpan="5">
                  <a:txBody>
                    <a:bodyPr/>
                    <a:lstStyle/>
                    <a:p>
                      <a:pPr algn="ctr" rtl="1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5491" marR="5491" marT="5491" marB="0" anchor="ctr">
                    <a:lnL>
                      <a:noFill/>
                    </a:lnL>
                    <a:lnR w="12700" cmpd="sng">
                      <a:noFill/>
                      <a:prstDash val="soli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134289"/>
                  </a:ext>
                </a:extLst>
              </a:tr>
              <a:tr h="147260">
                <a:tc>
                  <a:txBody>
                    <a:bodyPr/>
                    <a:lstStyle/>
                    <a:p>
                      <a:pPr algn="ctr" rtl="0" fontAlgn="ctr"/>
                      <a:endParaRPr lang="he-IL" sz="7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5491" marR="5491" marT="549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he-IL" sz="7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5491" marR="5491" marT="549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he-IL" sz="7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5491" marR="5491" marT="549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he-IL" sz="7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5491" marR="5491" marT="549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he-IL" sz="7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5491" marR="5491" marT="549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8605075"/>
                  </a:ext>
                </a:extLst>
              </a:tr>
              <a:tr h="326651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  <a:endParaRPr lang="he-IL" sz="14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פרק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נושא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 (מ"ר) /יחס 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כללית 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5718660"/>
                  </a:ext>
                </a:extLst>
              </a:tr>
              <a:tr h="2409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6852406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פיתוח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 המגרש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4131346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פיתוח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תכסית</a:t>
                      </a:r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5672537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בנוי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מ"ר בנוי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654810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בנוי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מ"ר קומה מפולשת 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1662450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בנוי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מ"ר מרפסות מקורות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4939737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בנוי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מ"ר תת קרקע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845311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בנוי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מ"ר גג פעיל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6628497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בנוי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חישוב ניצול אחוזי בניה 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48160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בנוי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מיצוי שטחים עתידי 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1900630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בנוי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יחס </a:t>
                      </a:r>
                      <a:r>
                        <a:rPr lang="he-IL" sz="12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ברוטו:נטו</a:t>
                      </a:r>
                      <a:r>
                        <a:rPr lang="he-IL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endParaRPr lang="he-IL" sz="12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315952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11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פיתוח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מ"ר פיתוח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9054700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12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כללי/מפתוח  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יחס חצר לתלמיד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266438"/>
                  </a:ext>
                </a:extLst>
              </a:tr>
            </a:tbl>
          </a:graphicData>
        </a:graphic>
      </p:graphicFrame>
      <p:sp>
        <p:nvSpPr>
          <p:cNvPr id="2" name="לחצן פעולה: בית 1">
            <a:hlinkClick r:id="rId2" action="ppaction://hlinksldjump" highlightClick="1"/>
          </p:cNvPr>
          <p:cNvSpPr/>
          <p:nvPr/>
        </p:nvSpPr>
        <p:spPr>
          <a:xfrm>
            <a:off x="1133200" y="6309320"/>
            <a:ext cx="264214" cy="249376"/>
          </a:xfrm>
          <a:prstGeom prst="actionButtonHom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prstClr val="white"/>
              </a:solidFill>
              <a:latin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611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טבלה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962633"/>
              </p:ext>
            </p:extLst>
          </p:nvPr>
        </p:nvGraphicFramePr>
        <p:xfrm>
          <a:off x="2506368" y="5626080"/>
          <a:ext cx="5588000" cy="1041924"/>
        </p:xfrm>
        <a:graphic>
          <a:graphicData uri="http://schemas.openxmlformats.org/drawingml/2006/table">
            <a:tbl>
              <a:tblPr rtl="1"/>
              <a:tblGrid>
                <a:gridCol w="5588000">
                  <a:extLst>
                    <a:ext uri="{9D8B030D-6E8A-4147-A177-3AD203B41FA5}">
                      <a16:colId xmlns:a16="http://schemas.microsoft.com/office/drawing/2014/main" val="2926136604"/>
                    </a:ext>
                  </a:extLst>
                </a:gridCol>
              </a:tblGrid>
              <a:tr h="141180"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האומדן אינו כולל :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569409"/>
                  </a:ext>
                </a:extLst>
              </a:tr>
              <a:tr h="141180"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ריהוט והצטיידות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6001158"/>
                  </a:ext>
                </a:extLst>
              </a:tr>
              <a:tr h="141180"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כבילה וציוד קצה למחשוב ותקשורת 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5973580"/>
                  </a:ext>
                </a:extLst>
              </a:tr>
              <a:tr h="141180"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עבודות היקפיות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3601308"/>
                  </a:ext>
                </a:extLst>
              </a:tr>
              <a:tr h="272304"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התייקרויות. במידה ויוחלט לשלם התייקרויות, הן יועמסו על עלויות הביצוע בהתאם למועדי התשלום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6955638"/>
                  </a:ext>
                </a:extLst>
              </a:tr>
            </a:tbl>
          </a:graphicData>
        </a:graphic>
      </p:graphicFrame>
      <p:sp>
        <p:nvSpPr>
          <p:cNvPr id="14" name="כותרת 1"/>
          <p:cNvSpPr txBox="1">
            <a:spLocks/>
          </p:cNvSpPr>
          <p:nvPr/>
        </p:nvSpPr>
        <p:spPr>
          <a:xfrm>
            <a:off x="-6890" y="-87747"/>
            <a:ext cx="9289032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חלופה א' - אומדן מפורט לפי מ"ר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תבנית להצגת אומדנים לבניה חדשה (עלות למ"ר)</a:t>
            </a:r>
            <a:endParaRPr kumimoji="0" lang="he-IL" sz="14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graphicFrame>
        <p:nvGraphicFramePr>
          <p:cNvPr id="5" name="טבלה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598953"/>
              </p:ext>
            </p:extLst>
          </p:nvPr>
        </p:nvGraphicFramePr>
        <p:xfrm>
          <a:off x="107504" y="589896"/>
          <a:ext cx="8856982" cy="5013029"/>
        </p:xfrm>
        <a:graphic>
          <a:graphicData uri="http://schemas.openxmlformats.org/drawingml/2006/table">
            <a:tbl>
              <a:tblPr rtl="1"/>
              <a:tblGrid>
                <a:gridCol w="201365">
                  <a:extLst>
                    <a:ext uri="{9D8B030D-6E8A-4147-A177-3AD203B41FA5}">
                      <a16:colId xmlns:a16="http://schemas.microsoft.com/office/drawing/2014/main" val="1956696240"/>
                    </a:ext>
                  </a:extLst>
                </a:gridCol>
                <a:gridCol w="493236">
                  <a:extLst>
                    <a:ext uri="{9D8B030D-6E8A-4147-A177-3AD203B41FA5}">
                      <a16:colId xmlns:a16="http://schemas.microsoft.com/office/drawing/2014/main" val="4110660472"/>
                    </a:ext>
                  </a:extLst>
                </a:gridCol>
                <a:gridCol w="1876983">
                  <a:extLst>
                    <a:ext uri="{9D8B030D-6E8A-4147-A177-3AD203B41FA5}">
                      <a16:colId xmlns:a16="http://schemas.microsoft.com/office/drawing/2014/main" val="915078584"/>
                    </a:ext>
                  </a:extLst>
                </a:gridCol>
                <a:gridCol w="489256">
                  <a:extLst>
                    <a:ext uri="{9D8B030D-6E8A-4147-A177-3AD203B41FA5}">
                      <a16:colId xmlns:a16="http://schemas.microsoft.com/office/drawing/2014/main" val="3984779879"/>
                    </a:ext>
                  </a:extLst>
                </a:gridCol>
                <a:gridCol w="507998">
                  <a:extLst>
                    <a:ext uri="{9D8B030D-6E8A-4147-A177-3AD203B41FA5}">
                      <a16:colId xmlns:a16="http://schemas.microsoft.com/office/drawing/2014/main" val="4037306827"/>
                    </a:ext>
                  </a:extLst>
                </a:gridCol>
                <a:gridCol w="525754">
                  <a:extLst>
                    <a:ext uri="{9D8B030D-6E8A-4147-A177-3AD203B41FA5}">
                      <a16:colId xmlns:a16="http://schemas.microsoft.com/office/drawing/2014/main" val="1487891376"/>
                    </a:ext>
                  </a:extLst>
                </a:gridCol>
                <a:gridCol w="524766">
                  <a:extLst>
                    <a:ext uri="{9D8B030D-6E8A-4147-A177-3AD203B41FA5}">
                      <a16:colId xmlns:a16="http://schemas.microsoft.com/office/drawing/2014/main" val="928124265"/>
                    </a:ext>
                  </a:extLst>
                </a:gridCol>
                <a:gridCol w="544496">
                  <a:extLst>
                    <a:ext uri="{9D8B030D-6E8A-4147-A177-3AD203B41FA5}">
                      <a16:colId xmlns:a16="http://schemas.microsoft.com/office/drawing/2014/main" val="3569422345"/>
                    </a:ext>
                  </a:extLst>
                </a:gridCol>
                <a:gridCol w="559292">
                  <a:extLst>
                    <a:ext uri="{9D8B030D-6E8A-4147-A177-3AD203B41FA5}">
                      <a16:colId xmlns:a16="http://schemas.microsoft.com/office/drawing/2014/main" val="1325981926"/>
                    </a:ext>
                  </a:extLst>
                </a:gridCol>
                <a:gridCol w="3133836">
                  <a:extLst>
                    <a:ext uri="{9D8B030D-6E8A-4147-A177-3AD203B41FA5}">
                      <a16:colId xmlns:a16="http://schemas.microsoft.com/office/drawing/2014/main" val="2234318761"/>
                    </a:ext>
                  </a:extLst>
                </a:gridCol>
              </a:tblGrid>
              <a:tr h="389177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מס'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נושא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פירוט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טווח אחוזים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כמות 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 ליח'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</a:t>
                      </a:r>
                      <a:b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(₪, ללא מע"מ)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</a:t>
                      </a:r>
                      <a:b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(₪, כולל מע"מ)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488473"/>
                  </a:ext>
                </a:extLst>
              </a:tr>
              <a:tr h="132586">
                <a:tc gridSpan="3"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ניתוח עלות מ"ר 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8308625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בניה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הריסות (מ"ר/קומפלט)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2377688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 מ"ר ראשוני (עלות בסיסי)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1761422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 מ"ר קומה מפולשת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כ-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% 30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אחוז מעלות מ"ר בסיסי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0414902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 מ"ר מרפסות (</a:t>
                      </a:r>
                      <a:r>
                        <a:rPr lang="he-IL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קונזולית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 - % 50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אחוז מעלות מ"ר בסיסי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לרבות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הצללה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8800900"/>
                  </a:ext>
                </a:extLst>
              </a:tr>
              <a:tr h="165889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מחשוב ותקשורת 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1%-3%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אומדן עפ"י גורמי תקשורת (הערכה - מוסדות חינוך 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בין 1-3%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719463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פיתוח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 מ"ר פיתוח (עלות בסיסי)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לרבות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שטח גגות פעילים 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1416852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טיפול בעצים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פיצוי נופי (במידה ויש) יופיע בסעיף אגרות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3272049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מתקני חצר, הצללות וכד'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במידה 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ולא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נכלל בעלות המ"ר פיתוח 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1107682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תוספות וחריגים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חדר טרנספורמציה/מיתוג (קומפלט)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לציין נתונים (עילי/תת"ק, מס' שנאים וגודל) 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610043"/>
                  </a:ext>
                </a:extLst>
              </a:tr>
              <a:tr h="117728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מאגר מים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לציין נתונים (עילי/תת"ק/בתוך המבנה, סוג חדר משאבות ונפח המאגר)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331525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11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 rtl="1" fontAlgn="ctr"/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r" rtl="1" fontAlgn="t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154182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העתקת תשתיות 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2599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12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ביטחון ואבטחה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2575953"/>
                  </a:ext>
                </a:extLst>
              </a:tr>
              <a:tr h="11797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13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עלויות בניה ישירות (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cost)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2494145"/>
                  </a:ext>
                </a:extLst>
              </a:tr>
              <a:tr h="568039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14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תקורות</a:t>
                      </a:r>
                      <a:r>
                        <a:rPr lang="he-I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העמסות</a:t>
                      </a:r>
                      <a:endParaRPr lang="he-IL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8%-12%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8% 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- מבנה פשוט, מבנה חוזר/מוכר, היקף כספי גדול, תנאים סביבתיים רגילים (לא באזור פשט הצפה, דרכי גישה נוחות, ללא דרישות מיוחדות/תנאים מיוחדים), היתר בניה</a:t>
                      </a:r>
                      <a:b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12%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- מבנה מורכב, ריבוי פונקציות, ריבוי יועצים, היקף כספי קטן, תנאים סביבתיים מיוחדים, תוספת למבנה קיים, מערכות מיוחדות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6525648"/>
                  </a:ext>
                </a:extLst>
              </a:tr>
              <a:tr h="17038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ניהול ופיקוח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3%-4%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72538"/>
                  </a:ext>
                </a:extLst>
              </a:tr>
              <a:tr h="128618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16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פיצוי נופי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לפי כמות וערכיות העצים בקיזוז שתילה חלופית, בהתאם לדו"ח אגרונום / הערכה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898181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אגרות מים וביוב (100 ₪/מ"ר, </a:t>
                      </a:r>
                      <a:r>
                        <a:rPr lang="he-IL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לא כולל מע"מ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 אגרות אלה, 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מוטל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מע"מ כחוק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536201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17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 rtl="1" fontAlgn="ctr"/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1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4313580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18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אגרות נוספות (</a:t>
                      </a:r>
                      <a:r>
                        <a:rPr lang="he-IL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חח"י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, רשות העתיקות וכד')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4473575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19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אגרת מכון בקרה 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 פי תעריף מנהל התכנון, כפונקציה של שטח וגובה המבנה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5583289"/>
                  </a:ext>
                </a:extLst>
              </a:tr>
              <a:tr h="172383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עמלת חברה עירונית 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על עמלה זו 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לא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מוטל מע"מ, מעבר ל 50 מש"ח, שיעור העמלה ישתנה בהתאם להנחיות אגף התקציבים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538595"/>
                  </a:ext>
                </a:extLst>
              </a:tr>
              <a:tr h="171588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21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תקורות/העמסות 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4462914"/>
                  </a:ext>
                </a:extLst>
              </a:tr>
              <a:tr h="171588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22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עלות הקמה (עלויות ישירות + </a:t>
                      </a:r>
                      <a:r>
                        <a:rPr lang="he-IL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תקורות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138843"/>
                  </a:ext>
                </a:extLst>
              </a:tr>
              <a:tr h="44538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23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בנ"מ (על סך עלויות ההקמה </a:t>
                      </a:r>
                      <a:r>
                        <a:rPr lang="he-IL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והתקורות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30%-10%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10% 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- מבנה פשוט, מבנה חוזר/מוכר, היקף כספי גדול, תנאים סביבתיים רגילים, פרוגרמה "סגורה" </a:t>
                      </a:r>
                      <a:b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30%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- מבנה מורכב, ריבוי פונקציות, ריבוי יועצים, היקף כספי קטן, תנאים סביבתיים מיוחדים, תוספת למבנה קיים, מערכות מיוחדות פרוגרמה "לא סגורה"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106580"/>
                  </a:ext>
                </a:extLst>
              </a:tr>
              <a:tr h="171588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24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פרויקט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(price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92109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149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974158" y="100730"/>
            <a:ext cx="3195684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הקדמה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1777" y="1052736"/>
            <a:ext cx="8868151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אבן דרך </a:t>
            </a: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מס'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3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, שלב </a:t>
            </a:r>
            <a:r>
              <a:rPr kumimoji="0" lang="he-I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בחירת החלופה </a:t>
            </a: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הנבחרת</a:t>
            </a:r>
            <a:r>
              <a:rPr kumimoji="0" lang="he-IL" sz="2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מתבצע </a:t>
            </a:r>
            <a:r>
              <a:rPr kumimoji="0" lang="he-I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לקראת </a:t>
            </a:r>
            <a:r>
              <a:rPr kumimoji="0" lang="he-I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סוף שלב התכנון</a:t>
            </a:r>
            <a:r>
              <a:rPr kumimoji="0" lang="he-I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kumimoji="0" lang="he-I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הראשוני</a:t>
            </a:r>
            <a:r>
              <a:rPr kumimoji="0" lang="he-I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 לאחר שהתקבלה פרוגרמה מאושרת- מפורטת, התקבל תיק מידע להיתר בניה, גובשו </a:t>
            </a:r>
            <a:r>
              <a:rPr kumimoji="0" lang="he-I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מספר חלופות</a:t>
            </a:r>
            <a:r>
              <a:rPr kumimoji="0" lang="he-I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 תכנוניות ונבחנו, בחינה ראשונית לפחות, שלל הנושאים והסוגיות ההנדסיות 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והניהוליות.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ahoma" panose="020B0604030504040204" pitchFamily="34" charset="0"/>
            </a:endParaRPr>
          </a:p>
          <a:p>
            <a:pPr marL="457200" marR="0" lvl="0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בסוף שלב זה, תיבחר חלופה נבחרת, </a:t>
            </a:r>
            <a:r>
              <a:rPr kumimoji="0" lang="he-I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על סמך טבלת שקלול</a:t>
            </a:r>
            <a:r>
              <a:rPr kumimoji="0" lang="he-I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 עם קריטריונים ומשקלים ברורים.</a:t>
            </a:r>
            <a:br>
              <a:rPr kumimoji="0" lang="he-I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</a:br>
            <a:r>
              <a:rPr kumimoji="0" lang="he-IL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מכאן </a:t>
            </a:r>
            <a:r>
              <a:rPr kumimoji="0" lang="he-IL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ואילך</a:t>
            </a:r>
            <a:r>
              <a:rPr kumimoji="0" lang="he-I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, 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יש להשלים </a:t>
            </a:r>
            <a:r>
              <a:rPr kumimoji="0" lang="he-I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את התכנון 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הראשוני</a:t>
            </a:r>
            <a:r>
              <a:rPr kumimoji="0" lang="he-I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, 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להתחיל </a:t>
            </a:r>
            <a:r>
              <a:rPr kumimoji="0" lang="he-I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את התכנון הסופי </a:t>
            </a: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ולבצע </a:t>
            </a:r>
            <a:r>
              <a:rPr kumimoji="0" lang="he-I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הקפאת תצורה</a:t>
            </a:r>
            <a:r>
              <a:rPr kumimoji="0" lang="he-I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, במקביל לאישור תכנית העיצוב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David" panose="020E0502060401010101" pitchFamily="34" charset="-79"/>
              </a:rPr>
              <a:t>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55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3728" y="75979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חלופה ב' -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תיאור חלופה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-5157" y="1069087"/>
            <a:ext cx="9073008" cy="50167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תיאור החלופה 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- תכולה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הצגת התכנון: </a:t>
            </a:r>
          </a:p>
          <a:p>
            <a:pPr marL="1371600" marR="0" lvl="2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cs"/>
              <a:buAutoNum type="hebrew2Minus"/>
              <a:tabLst/>
              <a:defRPr/>
            </a:pP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תכנית העמדה (בינוי וסביבה) </a:t>
            </a:r>
          </a:p>
          <a:p>
            <a:pPr marL="1371600" marR="0" lvl="2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hebrew2Minus"/>
              <a:tabLst/>
              <a:defRPr/>
            </a:pP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תכנית בינוי לפי קומות  </a:t>
            </a:r>
          </a:p>
          <a:p>
            <a:pPr marL="1371600" marR="0" lvl="2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hebrew2Minus"/>
              <a:tabLst/>
              <a:defRPr/>
            </a:pP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חזיתות, חתכים והדמיות  </a:t>
            </a: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טבלת נתונים: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שטחים, חישוב ניצול אחוזי בניה, יחס </a:t>
            </a:r>
            <a:r>
              <a:rPr kumimoji="0" lang="he-I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ברוטו:נטו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, יחס שטח לתלמיד וכד' - </a:t>
            </a: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בהתאם לתבנית מצורפת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.    </a:t>
            </a: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יתרונות חסרונות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.</a:t>
            </a: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אומדן - בהתאם לתבנית מצורפת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.</a:t>
            </a: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לו"ז/שלביות ביצוע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.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pic>
        <p:nvPicPr>
          <p:cNvPr id="3" name="תמונה 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8975" y="3964860"/>
            <a:ext cx="228861" cy="235867"/>
          </a:xfrm>
          <a:prstGeom prst="rect">
            <a:avLst/>
          </a:prstGeom>
        </p:spPr>
      </p:pic>
      <p:pic>
        <p:nvPicPr>
          <p:cNvPr id="11" name="תמונה 10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4869160"/>
            <a:ext cx="228861" cy="23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462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1475656" y="78417"/>
            <a:ext cx="6436044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חלופה ב'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- נתונים כלליים על פי תבנית</a:t>
            </a:r>
          </a:p>
        </p:txBody>
      </p:sp>
      <p:graphicFrame>
        <p:nvGraphicFramePr>
          <p:cNvPr id="3" name="טבלה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839631"/>
              </p:ext>
            </p:extLst>
          </p:nvPr>
        </p:nvGraphicFramePr>
        <p:xfrm>
          <a:off x="1930390" y="577537"/>
          <a:ext cx="5405246" cy="5585522"/>
        </p:xfrm>
        <a:graphic>
          <a:graphicData uri="http://schemas.openxmlformats.org/drawingml/2006/table">
            <a:tbl>
              <a:tblPr rtl="1"/>
              <a:tblGrid>
                <a:gridCol w="453071">
                  <a:extLst>
                    <a:ext uri="{9D8B030D-6E8A-4147-A177-3AD203B41FA5}">
                      <a16:colId xmlns:a16="http://schemas.microsoft.com/office/drawing/2014/main" val="4002865485"/>
                    </a:ext>
                  </a:extLst>
                </a:gridCol>
                <a:gridCol w="1032581">
                  <a:extLst>
                    <a:ext uri="{9D8B030D-6E8A-4147-A177-3AD203B41FA5}">
                      <a16:colId xmlns:a16="http://schemas.microsoft.com/office/drawing/2014/main" val="684302234"/>
                    </a:ext>
                  </a:extLst>
                </a:gridCol>
                <a:gridCol w="1538336">
                  <a:extLst>
                    <a:ext uri="{9D8B030D-6E8A-4147-A177-3AD203B41FA5}">
                      <a16:colId xmlns:a16="http://schemas.microsoft.com/office/drawing/2014/main" val="2503036815"/>
                    </a:ext>
                  </a:extLst>
                </a:gridCol>
                <a:gridCol w="1359214">
                  <a:extLst>
                    <a:ext uri="{9D8B030D-6E8A-4147-A177-3AD203B41FA5}">
                      <a16:colId xmlns:a16="http://schemas.microsoft.com/office/drawing/2014/main" val="1263482557"/>
                    </a:ext>
                  </a:extLst>
                </a:gridCol>
                <a:gridCol w="1022044">
                  <a:extLst>
                    <a:ext uri="{9D8B030D-6E8A-4147-A177-3AD203B41FA5}">
                      <a16:colId xmlns:a16="http://schemas.microsoft.com/office/drawing/2014/main" val="2153568613"/>
                    </a:ext>
                  </a:extLst>
                </a:gridCol>
              </a:tblGrid>
              <a:tr h="180729">
                <a:tc gridSpan="5">
                  <a:txBody>
                    <a:bodyPr/>
                    <a:lstStyle/>
                    <a:p>
                      <a:pPr algn="ctr" rtl="1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5491" marR="5491" marT="5491" marB="0" anchor="ctr">
                    <a:lnL>
                      <a:noFill/>
                    </a:lnL>
                    <a:lnR w="12700" cmpd="sng">
                      <a:noFill/>
                      <a:prstDash val="soli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134289"/>
                  </a:ext>
                </a:extLst>
              </a:tr>
              <a:tr h="147260">
                <a:tc>
                  <a:txBody>
                    <a:bodyPr/>
                    <a:lstStyle/>
                    <a:p>
                      <a:pPr algn="ctr" rtl="0" fontAlgn="ctr"/>
                      <a:endParaRPr lang="he-IL" sz="7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5491" marR="5491" marT="549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he-IL" sz="7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5491" marR="5491" marT="549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he-IL" sz="7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5491" marR="5491" marT="549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he-IL" sz="7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5491" marR="5491" marT="549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he-IL" sz="7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5491" marR="5491" marT="549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8605075"/>
                  </a:ext>
                </a:extLst>
              </a:tr>
              <a:tr h="326651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  <a:endParaRPr lang="he-IL" sz="14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פרק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נושא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 (מ"ר) /יחס 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כללית 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5718660"/>
                  </a:ext>
                </a:extLst>
              </a:tr>
              <a:tr h="2409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6852406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פיתוח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 המגרש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4131346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פיתוח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תכסית</a:t>
                      </a:r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5672537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בנוי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מ"ר בנוי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654810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בנוי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מ"ר קומה מפולשת 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1662450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בנוי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מ"ר מרפסות מקורות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4939737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בנוי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מ"ר תת קרקע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845311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בנוי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מ"ר גג פעיל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6628497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בנוי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חישוב ניצול אחוזי בניה 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48160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בנוי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מיצוי שטחים עתידי 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1900630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בנוי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יחס </a:t>
                      </a:r>
                      <a:r>
                        <a:rPr lang="he-I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ברוטו: </a:t>
                      </a:r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נטו 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315952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11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פיתוח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מ"ר פיתוח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9054700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12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כללי/מפתוח  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יחס חצר לתלמיד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266438"/>
                  </a:ext>
                </a:extLst>
              </a:tr>
            </a:tbl>
          </a:graphicData>
        </a:graphic>
      </p:graphicFrame>
      <p:sp>
        <p:nvSpPr>
          <p:cNvPr id="8" name="לחצן פעולה: בית 7">
            <a:hlinkClick r:id="rId2" action="ppaction://hlinksldjump" highlightClick="1"/>
          </p:cNvPr>
          <p:cNvSpPr/>
          <p:nvPr/>
        </p:nvSpPr>
        <p:spPr>
          <a:xfrm>
            <a:off x="1115616" y="6309320"/>
            <a:ext cx="264214" cy="249376"/>
          </a:xfrm>
          <a:prstGeom prst="actionButtonHom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prstClr val="white"/>
              </a:solidFill>
              <a:latin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29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טבלה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7265239"/>
              </p:ext>
            </p:extLst>
          </p:nvPr>
        </p:nvGraphicFramePr>
        <p:xfrm>
          <a:off x="2506368" y="5686954"/>
          <a:ext cx="5588000" cy="1041924"/>
        </p:xfrm>
        <a:graphic>
          <a:graphicData uri="http://schemas.openxmlformats.org/drawingml/2006/table">
            <a:tbl>
              <a:tblPr rtl="1"/>
              <a:tblGrid>
                <a:gridCol w="5588000">
                  <a:extLst>
                    <a:ext uri="{9D8B030D-6E8A-4147-A177-3AD203B41FA5}">
                      <a16:colId xmlns:a16="http://schemas.microsoft.com/office/drawing/2014/main" val="2926136604"/>
                    </a:ext>
                  </a:extLst>
                </a:gridCol>
              </a:tblGrid>
              <a:tr h="141180"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האומדן אינו כולל :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569409"/>
                  </a:ext>
                </a:extLst>
              </a:tr>
              <a:tr h="141180"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ריהוט והצטיידות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6001158"/>
                  </a:ext>
                </a:extLst>
              </a:tr>
              <a:tr h="141180"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כבילה וציוד קצה למחשוב ותקשורת 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5973580"/>
                  </a:ext>
                </a:extLst>
              </a:tr>
              <a:tr h="141180"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עבודות היקפיות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3601308"/>
                  </a:ext>
                </a:extLst>
              </a:tr>
              <a:tr h="272304"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התייקרויות: </a:t>
                      </a:r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במידה ויוחלט לשלם התייקרויות, הן יועמסו על עלויות הביצוע בהתאם למועדי התשלום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6955638"/>
                  </a:ext>
                </a:extLst>
              </a:tr>
            </a:tbl>
          </a:graphicData>
        </a:graphic>
      </p:graphicFrame>
      <p:sp>
        <p:nvSpPr>
          <p:cNvPr id="14" name="כותרת 1"/>
          <p:cNvSpPr txBox="1">
            <a:spLocks/>
          </p:cNvSpPr>
          <p:nvPr/>
        </p:nvSpPr>
        <p:spPr>
          <a:xfrm>
            <a:off x="-6890" y="-87747"/>
            <a:ext cx="9289032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חלופה ב' - אומדן מפורט לפי מ"ר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תבנית להצגת אומדנים לבניה חדשה (עלות למ"ר)</a:t>
            </a:r>
            <a:endParaRPr kumimoji="0" lang="he-IL" sz="14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graphicFrame>
        <p:nvGraphicFramePr>
          <p:cNvPr id="5" name="טבלה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380108"/>
              </p:ext>
            </p:extLst>
          </p:nvPr>
        </p:nvGraphicFramePr>
        <p:xfrm>
          <a:off x="116296" y="615534"/>
          <a:ext cx="8856982" cy="5080212"/>
        </p:xfrm>
        <a:graphic>
          <a:graphicData uri="http://schemas.openxmlformats.org/drawingml/2006/table">
            <a:tbl>
              <a:tblPr rtl="1"/>
              <a:tblGrid>
                <a:gridCol w="201365">
                  <a:extLst>
                    <a:ext uri="{9D8B030D-6E8A-4147-A177-3AD203B41FA5}">
                      <a16:colId xmlns:a16="http://schemas.microsoft.com/office/drawing/2014/main" val="1956696240"/>
                    </a:ext>
                  </a:extLst>
                </a:gridCol>
                <a:gridCol w="493236">
                  <a:extLst>
                    <a:ext uri="{9D8B030D-6E8A-4147-A177-3AD203B41FA5}">
                      <a16:colId xmlns:a16="http://schemas.microsoft.com/office/drawing/2014/main" val="4110660472"/>
                    </a:ext>
                  </a:extLst>
                </a:gridCol>
                <a:gridCol w="1876983">
                  <a:extLst>
                    <a:ext uri="{9D8B030D-6E8A-4147-A177-3AD203B41FA5}">
                      <a16:colId xmlns:a16="http://schemas.microsoft.com/office/drawing/2014/main" val="915078584"/>
                    </a:ext>
                  </a:extLst>
                </a:gridCol>
                <a:gridCol w="489256">
                  <a:extLst>
                    <a:ext uri="{9D8B030D-6E8A-4147-A177-3AD203B41FA5}">
                      <a16:colId xmlns:a16="http://schemas.microsoft.com/office/drawing/2014/main" val="3984779879"/>
                    </a:ext>
                  </a:extLst>
                </a:gridCol>
                <a:gridCol w="507998">
                  <a:extLst>
                    <a:ext uri="{9D8B030D-6E8A-4147-A177-3AD203B41FA5}">
                      <a16:colId xmlns:a16="http://schemas.microsoft.com/office/drawing/2014/main" val="4037306827"/>
                    </a:ext>
                  </a:extLst>
                </a:gridCol>
                <a:gridCol w="525754">
                  <a:extLst>
                    <a:ext uri="{9D8B030D-6E8A-4147-A177-3AD203B41FA5}">
                      <a16:colId xmlns:a16="http://schemas.microsoft.com/office/drawing/2014/main" val="1487891376"/>
                    </a:ext>
                  </a:extLst>
                </a:gridCol>
                <a:gridCol w="524766">
                  <a:extLst>
                    <a:ext uri="{9D8B030D-6E8A-4147-A177-3AD203B41FA5}">
                      <a16:colId xmlns:a16="http://schemas.microsoft.com/office/drawing/2014/main" val="928124265"/>
                    </a:ext>
                  </a:extLst>
                </a:gridCol>
                <a:gridCol w="544496">
                  <a:extLst>
                    <a:ext uri="{9D8B030D-6E8A-4147-A177-3AD203B41FA5}">
                      <a16:colId xmlns:a16="http://schemas.microsoft.com/office/drawing/2014/main" val="3569422345"/>
                    </a:ext>
                  </a:extLst>
                </a:gridCol>
                <a:gridCol w="559292">
                  <a:extLst>
                    <a:ext uri="{9D8B030D-6E8A-4147-A177-3AD203B41FA5}">
                      <a16:colId xmlns:a16="http://schemas.microsoft.com/office/drawing/2014/main" val="1325981926"/>
                    </a:ext>
                  </a:extLst>
                </a:gridCol>
                <a:gridCol w="3133836">
                  <a:extLst>
                    <a:ext uri="{9D8B030D-6E8A-4147-A177-3AD203B41FA5}">
                      <a16:colId xmlns:a16="http://schemas.microsoft.com/office/drawing/2014/main" val="2234318761"/>
                    </a:ext>
                  </a:extLst>
                </a:gridCol>
              </a:tblGrid>
              <a:tr h="389177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מס'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נושא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פירוט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טווח אחוזים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כמות 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 ליח'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</a:t>
                      </a:r>
                      <a:b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(₪, ללא מע"מ)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</a:t>
                      </a:r>
                      <a:b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(₪, כולל מע"מ)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488473"/>
                  </a:ext>
                </a:extLst>
              </a:tr>
              <a:tr h="132586">
                <a:tc gridSpan="3"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ניתוח עלות מ"ר 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8308625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בניה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הריסות (מ"ר/קומפלט)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2377688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 מ"ר ראשוני (עלות בסיסי)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1761422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 מ"ר קומה מפולשת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כ-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% 30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אחוז מעלות מ"ר בסיסי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0414902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 מ"ר מרפסות (</a:t>
                      </a:r>
                      <a:r>
                        <a:rPr lang="he-IL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קונזולית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 - % 50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אחוז מעלות מ"ר בסיסי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לרבות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הצללה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8800900"/>
                  </a:ext>
                </a:extLst>
              </a:tr>
              <a:tr h="175143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מחשוב ותקשורת 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1%-3%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אומדן עפ"י גורמי תקשורת (הערכה - מוסדות חינוך 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בין 1-3%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719463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פיתוח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 מ"ר פיתוח (עלות בסיסי)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לרבות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שטח גגות פעילים 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1416852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טיפול בעצים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פיצוי נופי (במידה ויש) יופיע בסעיף אגרות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3272049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מתקני חצר, הצללות וכד'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במידה 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ולא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נכלל בעלות המ"ר פיתוח 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1107682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תוספות וחריגים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חדר טרנספורמציה/מיתוג (קומפלט)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לציין נתונים (עילי/תת"ק, מס' שנאים וגודל) 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610043"/>
                  </a:ext>
                </a:extLst>
              </a:tr>
              <a:tr h="117728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מאגר מים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לציין נתונים (עילי/תת"ק/בתוך המבנה, סוג חדר משאבות ונפח המאגר)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331525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11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 rtl="1" fontAlgn="ctr"/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r" rtl="1" fontAlgn="t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154182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העתקת תשתיות 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2599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12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ביטחון ואבטחה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2575953"/>
                  </a:ext>
                </a:extLst>
              </a:tr>
              <a:tr h="11797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13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עלויות בניה ישירות (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cost)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2494145"/>
                  </a:ext>
                </a:extLst>
              </a:tr>
              <a:tr h="568039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14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תקורות</a:t>
                      </a:r>
                      <a:r>
                        <a:rPr lang="he-I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העמסות</a:t>
                      </a:r>
                      <a:endParaRPr lang="he-IL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8%-12%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8% 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- מבנה פשוט, מבנה חוזר/מוכר, היקף כספי גדול, תנאים סביבתיים רגילים (לא באזור פשט הצפה, דרכי גישה נוחות, ללא דרישות מיוחדות/תנאים מיוחדים), היתר בניה</a:t>
                      </a:r>
                      <a:b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12%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- מבנה מורכב, ריבוי פונקציות, ריבוי יועצים, היקף כספי קטן, תנאים סביבתיים מיוחדים, תוספת למבנה קיים, מערכות מיוחדות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6525648"/>
                  </a:ext>
                </a:extLst>
              </a:tr>
              <a:tr h="17038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ניהול ופיקוח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3%-4%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72538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16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פיצוי נופי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לפי כמות וערכיות העצים בקיזוז שתילה חלופית, בהתאם לדו"ח אגרונום / הערכה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8981817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17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אגרות מים וביוב (100 ₪/מ"ר, </a:t>
                      </a:r>
                      <a:r>
                        <a:rPr lang="he-IL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לא כולל מע"מ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 אגרות אלה, 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מוטל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מע"מ כחוק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4313580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18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אגרות נוספות (</a:t>
                      </a:r>
                      <a:r>
                        <a:rPr lang="he-IL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חח"י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, רשות העתיקות וכד')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4473575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19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אגרת מכון בקרה 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 פי תעריף מנהל התכנון, כפונקציה של שטח וגובה המבנה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5583289"/>
                  </a:ext>
                </a:extLst>
              </a:tr>
              <a:tr h="172383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עמלת חברה עירונית 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על עמלה זו 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לא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מוטל מע"מ, מעבר ל 50 מש"ח, שיעור העמלה ישתנה בהתאם להנחיות אגף התקציבים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538595"/>
                  </a:ext>
                </a:extLst>
              </a:tr>
              <a:tr h="171588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21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תקורות/העמסות 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4462914"/>
                  </a:ext>
                </a:extLst>
              </a:tr>
              <a:tr h="171588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22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עלות הקמה (עלויות ישירות + </a:t>
                      </a:r>
                      <a:r>
                        <a:rPr lang="he-IL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תקורות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138843"/>
                  </a:ext>
                </a:extLst>
              </a:tr>
              <a:tr h="44538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23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בנ"מ (על סך עלויות ההקמה </a:t>
                      </a:r>
                      <a:r>
                        <a:rPr lang="he-IL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והתקורות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30%-10%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10% 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- מבנה פשוט, מבנה חוזר/מוכר, היקף כספי גדול, תנאים סביבתיים רגילים, פרוגרמה "סגורה" </a:t>
                      </a:r>
                      <a:b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30%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- מבנה מורכב, ריבוי פונקציות, ריבוי יועצים, היקף כספי קטן, תנאים סביבתיים מיוחדים, תוספת למבנה קיים, מערכות מיוחדות פרוגרמה "לא סגורה"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106580"/>
                  </a:ext>
                </a:extLst>
              </a:tr>
              <a:tr h="171588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24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פרויקט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(price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92109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0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3728" y="75979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חלופה ג' -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תיאור חלופה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-13427" y="1052736"/>
            <a:ext cx="9073008" cy="50167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תיאור החלופה 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- תכולה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הצגת התכנון: </a:t>
            </a:r>
          </a:p>
          <a:p>
            <a:pPr marL="1371600" marR="0" lvl="2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cs"/>
              <a:buAutoNum type="hebrew2Minus"/>
              <a:tabLst/>
              <a:defRPr/>
            </a:pP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תכנית העמדה (בינוי וסביבה) </a:t>
            </a:r>
          </a:p>
          <a:p>
            <a:pPr marL="1371600" marR="0" lvl="2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hebrew2Minus"/>
              <a:tabLst/>
              <a:defRPr/>
            </a:pP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תכנית בינוי לפי קומות  </a:t>
            </a:r>
          </a:p>
          <a:p>
            <a:pPr marL="1371600" marR="0" lvl="2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hebrew2Minus"/>
              <a:tabLst/>
              <a:defRPr/>
            </a:pP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חזיתות, חתכים והדמיות  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טבלת נתונים: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שטחים, חישוב ניצול אחוזי בניה</a:t>
            </a:r>
            <a:r>
              <a:rPr lang="he-IL" sz="2000" dirty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, יחס </a:t>
            </a:r>
            <a:r>
              <a:rPr lang="he-IL" sz="2000" dirty="0" err="1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ברוטו:נטו</a:t>
            </a:r>
            <a:r>
              <a:rPr lang="he-IL" sz="2000" dirty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, 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יחס שטח לתלמיד וכד' - </a:t>
            </a: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בהתאם לתבנית מצורפת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.    </a:t>
            </a: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יתרונות חסרונות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.</a:t>
            </a: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אומדן - בהתאם לתבנית מצורפת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.</a:t>
            </a: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לו"ז/שלביות ביצוע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.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pic>
        <p:nvPicPr>
          <p:cNvPr id="3" name="תמונה 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9590" y="3951103"/>
            <a:ext cx="228861" cy="235867"/>
          </a:xfrm>
          <a:prstGeom prst="rect">
            <a:avLst/>
          </a:prstGeom>
        </p:spPr>
      </p:pic>
      <p:pic>
        <p:nvPicPr>
          <p:cNvPr id="11" name="תמונה 10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4869160"/>
            <a:ext cx="228861" cy="23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592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1475656" y="86368"/>
            <a:ext cx="6436044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חלופה ג'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- נתונים כלליים על פי תבנית</a:t>
            </a:r>
          </a:p>
        </p:txBody>
      </p:sp>
      <p:graphicFrame>
        <p:nvGraphicFramePr>
          <p:cNvPr id="3" name="טבלה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129716"/>
              </p:ext>
            </p:extLst>
          </p:nvPr>
        </p:nvGraphicFramePr>
        <p:xfrm>
          <a:off x="1930390" y="577537"/>
          <a:ext cx="5405246" cy="5585522"/>
        </p:xfrm>
        <a:graphic>
          <a:graphicData uri="http://schemas.openxmlformats.org/drawingml/2006/table">
            <a:tbl>
              <a:tblPr rtl="1"/>
              <a:tblGrid>
                <a:gridCol w="453071">
                  <a:extLst>
                    <a:ext uri="{9D8B030D-6E8A-4147-A177-3AD203B41FA5}">
                      <a16:colId xmlns:a16="http://schemas.microsoft.com/office/drawing/2014/main" val="4002865485"/>
                    </a:ext>
                  </a:extLst>
                </a:gridCol>
                <a:gridCol w="1032581">
                  <a:extLst>
                    <a:ext uri="{9D8B030D-6E8A-4147-A177-3AD203B41FA5}">
                      <a16:colId xmlns:a16="http://schemas.microsoft.com/office/drawing/2014/main" val="684302234"/>
                    </a:ext>
                  </a:extLst>
                </a:gridCol>
                <a:gridCol w="1538336">
                  <a:extLst>
                    <a:ext uri="{9D8B030D-6E8A-4147-A177-3AD203B41FA5}">
                      <a16:colId xmlns:a16="http://schemas.microsoft.com/office/drawing/2014/main" val="2503036815"/>
                    </a:ext>
                  </a:extLst>
                </a:gridCol>
                <a:gridCol w="1359214">
                  <a:extLst>
                    <a:ext uri="{9D8B030D-6E8A-4147-A177-3AD203B41FA5}">
                      <a16:colId xmlns:a16="http://schemas.microsoft.com/office/drawing/2014/main" val="1263482557"/>
                    </a:ext>
                  </a:extLst>
                </a:gridCol>
                <a:gridCol w="1022044">
                  <a:extLst>
                    <a:ext uri="{9D8B030D-6E8A-4147-A177-3AD203B41FA5}">
                      <a16:colId xmlns:a16="http://schemas.microsoft.com/office/drawing/2014/main" val="2153568613"/>
                    </a:ext>
                  </a:extLst>
                </a:gridCol>
              </a:tblGrid>
              <a:tr h="180729">
                <a:tc gridSpan="5">
                  <a:txBody>
                    <a:bodyPr/>
                    <a:lstStyle/>
                    <a:p>
                      <a:pPr algn="ctr" rtl="1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5491" marR="5491" marT="5491" marB="0" anchor="ctr">
                    <a:lnL>
                      <a:noFill/>
                    </a:lnL>
                    <a:lnR w="12700" cmpd="sng">
                      <a:noFill/>
                      <a:prstDash val="soli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134289"/>
                  </a:ext>
                </a:extLst>
              </a:tr>
              <a:tr h="147260">
                <a:tc>
                  <a:txBody>
                    <a:bodyPr/>
                    <a:lstStyle/>
                    <a:p>
                      <a:pPr algn="ctr" rtl="0" fontAlgn="ctr"/>
                      <a:endParaRPr lang="he-IL" sz="7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5491" marR="5491" marT="549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he-IL" sz="7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5491" marR="5491" marT="549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he-IL" sz="7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5491" marR="5491" marT="549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he-IL" sz="7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5491" marR="5491" marT="549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he-IL" sz="7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5491" marR="5491" marT="549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8605075"/>
                  </a:ext>
                </a:extLst>
              </a:tr>
              <a:tr h="326651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  <a:endParaRPr lang="he-IL" sz="14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פרק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נושא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 (מ"ר) /יחס 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כללית 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5718660"/>
                  </a:ext>
                </a:extLst>
              </a:tr>
              <a:tr h="2409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6852406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פיתוח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שטח המגרש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4131346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פיתוח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תכסית</a:t>
                      </a:r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5672537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בנוי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מ"ר בנוי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654810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בנוי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מ"ר קומה מפולשת 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1662450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בנוי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מ"ר מרפסות מקורות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4939737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בנוי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מ"ר תת קרקע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845311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בנוי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מ"ר גג פעיל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6628497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בנוי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חישוב ניצול אחוזי בניה 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48160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בנוי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מיצוי שטחים עתידי 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1900630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בנוי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יחס </a:t>
                      </a:r>
                      <a:r>
                        <a:rPr lang="he-I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ברוטו: </a:t>
                      </a:r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נטו 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315952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11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פיתוח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מ"ר פיתוח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9054700"/>
                  </a:ext>
                </a:extLst>
              </a:tr>
              <a:tr h="385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12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כללי/מפתוח  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יחס חצר לתלמיד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5491" marR="5491" marT="54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266438"/>
                  </a:ext>
                </a:extLst>
              </a:tr>
            </a:tbl>
          </a:graphicData>
        </a:graphic>
      </p:graphicFrame>
      <p:sp>
        <p:nvSpPr>
          <p:cNvPr id="8" name="לחצן פעולה: בית 7">
            <a:hlinkClick r:id="rId2" action="ppaction://hlinksldjump" highlightClick="1"/>
          </p:cNvPr>
          <p:cNvSpPr/>
          <p:nvPr/>
        </p:nvSpPr>
        <p:spPr>
          <a:xfrm>
            <a:off x="1139434" y="6059944"/>
            <a:ext cx="264214" cy="249376"/>
          </a:xfrm>
          <a:prstGeom prst="actionButtonHom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prstClr val="white"/>
              </a:solidFill>
              <a:latin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24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כותרת 1"/>
          <p:cNvSpPr txBox="1">
            <a:spLocks/>
          </p:cNvSpPr>
          <p:nvPr/>
        </p:nvSpPr>
        <p:spPr>
          <a:xfrm>
            <a:off x="-6890" y="-87747"/>
            <a:ext cx="9289032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חלופה ג' - אומדן מפורט לפי מ"ר</a:t>
            </a:r>
          </a:p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תבנית להצגת אומדנים לבניה חדשה (עלות למ"ר)</a:t>
            </a:r>
            <a:endParaRPr kumimoji="0" lang="he-IL" sz="14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graphicFrame>
        <p:nvGraphicFramePr>
          <p:cNvPr id="5" name="טבלה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056336"/>
              </p:ext>
            </p:extLst>
          </p:nvPr>
        </p:nvGraphicFramePr>
        <p:xfrm>
          <a:off x="107504" y="589158"/>
          <a:ext cx="8856982" cy="5080212"/>
        </p:xfrm>
        <a:graphic>
          <a:graphicData uri="http://schemas.openxmlformats.org/drawingml/2006/table">
            <a:tbl>
              <a:tblPr rtl="1"/>
              <a:tblGrid>
                <a:gridCol w="201365">
                  <a:extLst>
                    <a:ext uri="{9D8B030D-6E8A-4147-A177-3AD203B41FA5}">
                      <a16:colId xmlns:a16="http://schemas.microsoft.com/office/drawing/2014/main" val="1956696240"/>
                    </a:ext>
                  </a:extLst>
                </a:gridCol>
                <a:gridCol w="493236">
                  <a:extLst>
                    <a:ext uri="{9D8B030D-6E8A-4147-A177-3AD203B41FA5}">
                      <a16:colId xmlns:a16="http://schemas.microsoft.com/office/drawing/2014/main" val="4110660472"/>
                    </a:ext>
                  </a:extLst>
                </a:gridCol>
                <a:gridCol w="1876983">
                  <a:extLst>
                    <a:ext uri="{9D8B030D-6E8A-4147-A177-3AD203B41FA5}">
                      <a16:colId xmlns:a16="http://schemas.microsoft.com/office/drawing/2014/main" val="915078584"/>
                    </a:ext>
                  </a:extLst>
                </a:gridCol>
                <a:gridCol w="489256">
                  <a:extLst>
                    <a:ext uri="{9D8B030D-6E8A-4147-A177-3AD203B41FA5}">
                      <a16:colId xmlns:a16="http://schemas.microsoft.com/office/drawing/2014/main" val="3984779879"/>
                    </a:ext>
                  </a:extLst>
                </a:gridCol>
                <a:gridCol w="507998">
                  <a:extLst>
                    <a:ext uri="{9D8B030D-6E8A-4147-A177-3AD203B41FA5}">
                      <a16:colId xmlns:a16="http://schemas.microsoft.com/office/drawing/2014/main" val="4037306827"/>
                    </a:ext>
                  </a:extLst>
                </a:gridCol>
                <a:gridCol w="525754">
                  <a:extLst>
                    <a:ext uri="{9D8B030D-6E8A-4147-A177-3AD203B41FA5}">
                      <a16:colId xmlns:a16="http://schemas.microsoft.com/office/drawing/2014/main" val="1487891376"/>
                    </a:ext>
                  </a:extLst>
                </a:gridCol>
                <a:gridCol w="524766">
                  <a:extLst>
                    <a:ext uri="{9D8B030D-6E8A-4147-A177-3AD203B41FA5}">
                      <a16:colId xmlns:a16="http://schemas.microsoft.com/office/drawing/2014/main" val="928124265"/>
                    </a:ext>
                  </a:extLst>
                </a:gridCol>
                <a:gridCol w="544496">
                  <a:extLst>
                    <a:ext uri="{9D8B030D-6E8A-4147-A177-3AD203B41FA5}">
                      <a16:colId xmlns:a16="http://schemas.microsoft.com/office/drawing/2014/main" val="3569422345"/>
                    </a:ext>
                  </a:extLst>
                </a:gridCol>
                <a:gridCol w="559292">
                  <a:extLst>
                    <a:ext uri="{9D8B030D-6E8A-4147-A177-3AD203B41FA5}">
                      <a16:colId xmlns:a16="http://schemas.microsoft.com/office/drawing/2014/main" val="1325981926"/>
                    </a:ext>
                  </a:extLst>
                </a:gridCol>
                <a:gridCol w="3133836">
                  <a:extLst>
                    <a:ext uri="{9D8B030D-6E8A-4147-A177-3AD203B41FA5}">
                      <a16:colId xmlns:a16="http://schemas.microsoft.com/office/drawing/2014/main" val="2234318761"/>
                    </a:ext>
                  </a:extLst>
                </a:gridCol>
              </a:tblGrid>
              <a:tr h="389177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מס'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נושא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פירוט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טווח אחוזים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אחוז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כמות 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מחיר ליח'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</a:t>
                      </a:r>
                      <a:b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(₪, ללא מע"מ)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</a:t>
                      </a:r>
                      <a:b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(₪, כולל מע"מ)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488473"/>
                  </a:ext>
                </a:extLst>
              </a:tr>
              <a:tr h="132586">
                <a:tc gridSpan="3"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ניתוח עלות מ"ר 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8308625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בניה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הריסות (מ"ר/קומפלט)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2377688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 מ"ר ראשוני (עלות בסיסי)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1761422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 מ"ר קומה מפולשת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כ-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% 30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אחוז מעלות מ"ר בסיסי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0414902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 מ"ר מרפסות (</a:t>
                      </a:r>
                      <a:r>
                        <a:rPr lang="he-IL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קונזולית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 - % 50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אחוז מעלות מ"ר בסיסי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לרבות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הצללה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8800900"/>
                  </a:ext>
                </a:extLst>
              </a:tr>
              <a:tr h="175143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עלויות מחשוב ותקשורת 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1%-3%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אומדן עפ"י גורמי תקשורת (הערכה - מוסדות חינוך 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בין 1-3%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719463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פיתוח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עלות מ"ר פיתוח (עלות בסיסי)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לרבות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שטח גגות פעילים 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1416852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טיפול בעצים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פיצוי נופי (במידה ויש) יופיע בסעיף אגרות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3272049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מתקני חצר, הצללות וכד'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במידה 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ולא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נכלל בעלות המ"ר פיתוח 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1107682"/>
                  </a:ext>
                </a:extLst>
              </a:tr>
              <a:tr h="132586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תוספות וחריגים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חדר טרנספורמציה/מיתוג (קומפלט)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לציין נתונים (עילי/תת"ק, מס' שנאים וגודל) 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610043"/>
                  </a:ext>
                </a:extLst>
              </a:tr>
              <a:tr h="117728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מאגר מים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לציין נתונים (עילי/תת"ק/בתוך המבנה, סוג חדר משאבות ונפח המאגר)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3315256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11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 rtl="1" fontAlgn="ctr"/>
                      <a:endParaRPr lang="he-IL" sz="800" b="0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1" fontAlgn="ctr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r" rtl="1" fontAlgn="t"/>
                      <a:endParaRPr lang="he-IL" sz="800" b="0" i="0" u="none" strike="noStrike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154182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העתקת תשתיות 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2599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1" fontAlgn="t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12</a:t>
                      </a:r>
                    </a:p>
                  </a:txBody>
                  <a:tcPr marL="4077" marR="4077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ביטחון ואבטחה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2575953"/>
                  </a:ext>
                </a:extLst>
              </a:tr>
              <a:tr h="117972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13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עלויות בניה ישירות (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cost)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2494145"/>
                  </a:ext>
                </a:extLst>
              </a:tr>
              <a:tr h="568039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14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תקורות</a:t>
                      </a:r>
                      <a:r>
                        <a:rPr lang="he-I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/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/>
                      </a:r>
                      <a:b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העמסות</a:t>
                      </a:r>
                      <a:endParaRPr lang="he-IL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תכנון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8%-12%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8% 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- מבנה פשוט, מבנה חוזר/מוכר, היקף כספי גדול, תנאים סביבתיים רגילים (לא באזור פשט הצפה, דרכי גישה נוחות, ללא דרישות מיוחדות/תנאים מיוחדים), היתר בניה</a:t>
                      </a:r>
                      <a:b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12%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- מבנה מורכב, ריבוי פונקציות, ריבוי יועצים, היקף כספי קטן, תנאים סביבתיים מיוחדים, תוספת למבנה קיים, מערכות מיוחדות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6525648"/>
                  </a:ext>
                </a:extLst>
              </a:tr>
              <a:tr h="17038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ניהול ופיקוח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3%-4%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72538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16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פיצוי נופי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לפי כמות וערכיות העצים בקיזוז שתילה חלופית, בהתאם לדו"ח אגרונום / הערכה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8981817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17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אגרות מים וביוב (100 ₪/מ"ר, </a:t>
                      </a:r>
                      <a:r>
                        <a:rPr lang="he-IL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לא כולל מע"מ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 אגרות אלה, 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מוטל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מע"מ כחוק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4313580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18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אגרות נוספות (</a:t>
                      </a:r>
                      <a:r>
                        <a:rPr lang="he-IL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חח"י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, רשות העתיקות וכד')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4473575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19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אגרת מכון בקרה 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על פי תעריף מנהל התכנון, כפונקציה של שטח וגובה המבנה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5583289"/>
                  </a:ext>
                </a:extLst>
              </a:tr>
              <a:tr h="172383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עמלת חברה עירונית 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על עמלה זו </a:t>
                      </a:r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לא</a:t>
                      </a:r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מוטל מע"מ, מעבר ל 50 מש"ח, שיעור העמלה ישתנה בהתאם להנחיות אגף התקציבים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538595"/>
                  </a:ext>
                </a:extLst>
              </a:tr>
              <a:tr h="171588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21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תקורות/העמסות 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4462914"/>
                  </a:ext>
                </a:extLst>
              </a:tr>
              <a:tr h="171588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22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עלות הקמה (עלויות ישירות + </a:t>
                      </a:r>
                      <a:r>
                        <a:rPr lang="he-IL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תקורות</a:t>
                      </a: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138843"/>
                  </a:ext>
                </a:extLst>
              </a:tr>
              <a:tr h="44538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23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בנ"מ (על סך עלויות ההקמה </a:t>
                      </a:r>
                      <a:r>
                        <a:rPr lang="he-IL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והתקורות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30%-10%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10% 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- מבנה פשוט, מבנה חוזר/מוכר, היקף כספי גדול, תנאים סביבתיים רגילים, פרוגרמה "סגורה" </a:t>
                      </a:r>
                      <a:b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</a:br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30%</a:t>
                      </a:r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- מבנה מורכב, ריבוי פונקציות, ריבוי יועצים, היקף כספי קטן, תנאים סביבתיים מיוחדים, תוספת למבנה קיים, מערכות מיוחדות פרוגרמה "לא סגורה"</a:t>
                      </a:r>
                    </a:p>
                  </a:txBody>
                  <a:tcPr marL="4077" marR="48918" marT="40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106580"/>
                  </a:ext>
                </a:extLst>
              </a:tr>
              <a:tr h="171588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24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פרויקט 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(price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)</a:t>
                      </a:r>
                    </a:p>
                  </a:txBody>
                  <a:tcPr marL="4077" marR="48918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100%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077" marR="4077" marT="40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9210930"/>
                  </a:ext>
                </a:extLst>
              </a:tr>
            </a:tbl>
          </a:graphicData>
        </a:graphic>
      </p:graphicFrame>
      <p:graphicFrame>
        <p:nvGraphicFramePr>
          <p:cNvPr id="6" name="טבלה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218312"/>
              </p:ext>
            </p:extLst>
          </p:nvPr>
        </p:nvGraphicFramePr>
        <p:xfrm>
          <a:off x="2411760" y="5661248"/>
          <a:ext cx="5588000" cy="1041924"/>
        </p:xfrm>
        <a:graphic>
          <a:graphicData uri="http://schemas.openxmlformats.org/drawingml/2006/table">
            <a:tbl>
              <a:tblPr rtl="1"/>
              <a:tblGrid>
                <a:gridCol w="5588000">
                  <a:extLst>
                    <a:ext uri="{9D8B030D-6E8A-4147-A177-3AD203B41FA5}">
                      <a16:colId xmlns:a16="http://schemas.microsoft.com/office/drawing/2014/main" val="2926136604"/>
                    </a:ext>
                  </a:extLst>
                </a:gridCol>
              </a:tblGrid>
              <a:tr h="141180"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האומדן אינו כולל :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4569409"/>
                  </a:ext>
                </a:extLst>
              </a:tr>
              <a:tr h="141180"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ריהוט והצטיידות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6001158"/>
                  </a:ext>
                </a:extLst>
              </a:tr>
              <a:tr h="141180"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כבילה וציוד קצה למחשוב ותקשורת 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5973580"/>
                  </a:ext>
                </a:extLst>
              </a:tr>
              <a:tr h="141180"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עבודות היקפיות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3601308"/>
                  </a:ext>
                </a:extLst>
              </a:tr>
              <a:tr h="272304">
                <a:tc>
                  <a:txBody>
                    <a:bodyPr/>
                    <a:lstStyle/>
                    <a:p>
                      <a:pPr algn="r" rtl="1" fontAlgn="t"/>
                      <a:r>
                        <a:rPr lang="he-IL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התייקרויות: </a:t>
                      </a:r>
                      <a:r>
                        <a:rPr lang="he-IL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במידה ויוחלט לשלם התייקרויות, הן יועמסו על עלויות הביצוע בהתאם למועדי התשלום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69556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44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051720" y="2651671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בחירת חלופה נבחרת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7196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1475656" y="88042"/>
            <a:ext cx="600399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טבלת ריכוז השוואת חלופות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pic>
        <p:nvPicPr>
          <p:cNvPr id="2" name="תמונה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684" y="799503"/>
            <a:ext cx="8747138" cy="4911303"/>
          </a:xfrm>
          <a:prstGeom prst="rect">
            <a:avLst/>
          </a:prstGeom>
        </p:spPr>
      </p:pic>
      <p:sp>
        <p:nvSpPr>
          <p:cNvPr id="10" name="כותרת 1"/>
          <p:cNvSpPr txBox="1">
            <a:spLocks/>
          </p:cNvSpPr>
          <p:nvPr/>
        </p:nvSpPr>
        <p:spPr>
          <a:xfrm rot="19706931">
            <a:off x="-283904" y="239805"/>
            <a:ext cx="1691900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דוגמא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48711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664929" y="85056"/>
            <a:ext cx="7732188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טבלת ריכוז להשוואת חלופות - פרויקט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xx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graphicFrame>
        <p:nvGraphicFramePr>
          <p:cNvPr id="7" name="טבלה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4576764"/>
              </p:ext>
            </p:extLst>
          </p:nvPr>
        </p:nvGraphicFramePr>
        <p:xfrm>
          <a:off x="292894" y="749945"/>
          <a:ext cx="8476258" cy="5364764"/>
        </p:xfrm>
        <a:graphic>
          <a:graphicData uri="http://schemas.openxmlformats.org/drawingml/2006/table">
            <a:tbl>
              <a:tblPr rtl="1"/>
              <a:tblGrid>
                <a:gridCol w="362934">
                  <a:extLst>
                    <a:ext uri="{9D8B030D-6E8A-4147-A177-3AD203B41FA5}">
                      <a16:colId xmlns:a16="http://schemas.microsoft.com/office/drawing/2014/main" val="2450760826"/>
                    </a:ext>
                  </a:extLst>
                </a:gridCol>
                <a:gridCol w="1492486">
                  <a:extLst>
                    <a:ext uri="{9D8B030D-6E8A-4147-A177-3AD203B41FA5}">
                      <a16:colId xmlns:a16="http://schemas.microsoft.com/office/drawing/2014/main" val="4178604301"/>
                    </a:ext>
                  </a:extLst>
                </a:gridCol>
                <a:gridCol w="1934712">
                  <a:extLst>
                    <a:ext uri="{9D8B030D-6E8A-4147-A177-3AD203B41FA5}">
                      <a16:colId xmlns:a16="http://schemas.microsoft.com/office/drawing/2014/main" val="3770981663"/>
                    </a:ext>
                  </a:extLst>
                </a:gridCol>
                <a:gridCol w="1934712">
                  <a:extLst>
                    <a:ext uri="{9D8B030D-6E8A-4147-A177-3AD203B41FA5}">
                      <a16:colId xmlns:a16="http://schemas.microsoft.com/office/drawing/2014/main" val="684900857"/>
                    </a:ext>
                  </a:extLst>
                </a:gridCol>
                <a:gridCol w="1934712">
                  <a:extLst>
                    <a:ext uri="{9D8B030D-6E8A-4147-A177-3AD203B41FA5}">
                      <a16:colId xmlns:a16="http://schemas.microsoft.com/office/drawing/2014/main" val="756066148"/>
                    </a:ext>
                  </a:extLst>
                </a:gridCol>
                <a:gridCol w="816702">
                  <a:extLst>
                    <a:ext uri="{9D8B030D-6E8A-4147-A177-3AD203B41FA5}">
                      <a16:colId xmlns:a16="http://schemas.microsoft.com/office/drawing/2014/main" val="517855888"/>
                    </a:ext>
                  </a:extLst>
                </a:gridCol>
              </a:tblGrid>
              <a:tr h="508095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א'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ב'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ג'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3874903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F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7655305"/>
                  </a:ext>
                </a:extLst>
              </a:tr>
              <a:tr h="286381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תכולת הפרויקט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0514773"/>
                  </a:ext>
                </a:extLst>
              </a:tr>
              <a:tr h="152429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endParaRPr lang="en-US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endParaRPr lang="en-US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endParaRPr lang="en-US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endParaRPr lang="en-US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r>
                        <a:rPr lang="he-I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הדמיה</a:t>
                      </a:r>
                      <a:endParaRPr lang="en-US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endParaRPr lang="en-US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endParaRPr lang="en-US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endParaRPr lang="en-US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  <a:p>
                      <a:pPr algn="ctr" rtl="1" fontAlgn="ctr"/>
                      <a:endParaRPr lang="he-IL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7679130"/>
                  </a:ext>
                </a:extLst>
              </a:tr>
              <a:tr h="192845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יתרונות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0477744"/>
                  </a:ext>
                </a:extLst>
              </a:tr>
              <a:tr h="192845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758430"/>
                  </a:ext>
                </a:extLst>
              </a:tr>
              <a:tr h="192845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6052404"/>
                  </a:ext>
                </a:extLst>
              </a:tr>
              <a:tr h="192845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7672443"/>
                  </a:ext>
                </a:extLst>
              </a:tr>
              <a:tr h="192845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1885923"/>
                  </a:ext>
                </a:extLst>
              </a:tr>
              <a:tr h="192845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חסרונות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1639417"/>
                  </a:ext>
                </a:extLst>
              </a:tr>
              <a:tr h="192845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3681877"/>
                  </a:ext>
                </a:extLst>
              </a:tr>
              <a:tr h="192845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4386587"/>
                  </a:ext>
                </a:extLst>
              </a:tr>
              <a:tr h="192845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11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1403147"/>
                  </a:ext>
                </a:extLst>
              </a:tr>
              <a:tr h="192845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12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722307"/>
                  </a:ext>
                </a:extLst>
              </a:tr>
              <a:tr h="192845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13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סה"כ שטחי בניה </a:t>
                      </a:r>
                      <a:r>
                        <a:rPr lang="he-I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חדשה (מ"ר)</a:t>
                      </a:r>
                      <a:endParaRPr lang="he-IL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7687454"/>
                  </a:ext>
                </a:extLst>
              </a:tr>
              <a:tr h="192845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14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יחס </a:t>
                      </a:r>
                      <a:r>
                        <a:rPr lang="he-IL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ברוטו:נטו</a:t>
                      </a:r>
                      <a:endParaRPr lang="he-IL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0489542"/>
                  </a:ext>
                </a:extLst>
              </a:tr>
              <a:tr h="192845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יחס שטח/חצר תלמיד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0156589"/>
                  </a:ext>
                </a:extLst>
              </a:tr>
              <a:tr h="192845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16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אומדן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8702542"/>
                  </a:ext>
                </a:extLst>
              </a:tr>
              <a:tr h="161667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17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לו"ז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3889855"/>
                  </a:ext>
                </a:extLst>
              </a:tr>
              <a:tr h="166286"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18</a:t>
                      </a:r>
                    </a:p>
                  </a:txBody>
                  <a:tcPr marL="4619" marR="4619" marT="461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ציון משוקלל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619" marR="4619" marT="46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16481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498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0406" y="76428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טבלת שקלול להשוואת חלופות 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graphicFrame>
        <p:nvGraphicFramePr>
          <p:cNvPr id="3" name="טבלה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357154"/>
              </p:ext>
            </p:extLst>
          </p:nvPr>
        </p:nvGraphicFramePr>
        <p:xfrm>
          <a:off x="477064" y="1556792"/>
          <a:ext cx="8229601" cy="2984632"/>
        </p:xfrm>
        <a:graphic>
          <a:graphicData uri="http://schemas.openxmlformats.org/drawingml/2006/table">
            <a:tbl>
              <a:tblPr rtl="1"/>
              <a:tblGrid>
                <a:gridCol w="637218">
                  <a:extLst>
                    <a:ext uri="{9D8B030D-6E8A-4147-A177-3AD203B41FA5}">
                      <a16:colId xmlns:a16="http://schemas.microsoft.com/office/drawing/2014/main" val="715697342"/>
                    </a:ext>
                  </a:extLst>
                </a:gridCol>
                <a:gridCol w="1287993">
                  <a:extLst>
                    <a:ext uri="{9D8B030D-6E8A-4147-A177-3AD203B41FA5}">
                      <a16:colId xmlns:a16="http://schemas.microsoft.com/office/drawing/2014/main" val="1857491437"/>
                    </a:ext>
                  </a:extLst>
                </a:gridCol>
                <a:gridCol w="637218">
                  <a:extLst>
                    <a:ext uri="{9D8B030D-6E8A-4147-A177-3AD203B41FA5}">
                      <a16:colId xmlns:a16="http://schemas.microsoft.com/office/drawing/2014/main" val="722622033"/>
                    </a:ext>
                  </a:extLst>
                </a:gridCol>
                <a:gridCol w="637218">
                  <a:extLst>
                    <a:ext uri="{9D8B030D-6E8A-4147-A177-3AD203B41FA5}">
                      <a16:colId xmlns:a16="http://schemas.microsoft.com/office/drawing/2014/main" val="838175600"/>
                    </a:ext>
                  </a:extLst>
                </a:gridCol>
                <a:gridCol w="637218">
                  <a:extLst>
                    <a:ext uri="{9D8B030D-6E8A-4147-A177-3AD203B41FA5}">
                      <a16:colId xmlns:a16="http://schemas.microsoft.com/office/drawing/2014/main" val="1830374797"/>
                    </a:ext>
                  </a:extLst>
                </a:gridCol>
                <a:gridCol w="637218">
                  <a:extLst>
                    <a:ext uri="{9D8B030D-6E8A-4147-A177-3AD203B41FA5}">
                      <a16:colId xmlns:a16="http://schemas.microsoft.com/office/drawing/2014/main" val="1473798570"/>
                    </a:ext>
                  </a:extLst>
                </a:gridCol>
                <a:gridCol w="637218">
                  <a:extLst>
                    <a:ext uri="{9D8B030D-6E8A-4147-A177-3AD203B41FA5}">
                      <a16:colId xmlns:a16="http://schemas.microsoft.com/office/drawing/2014/main" val="1616246163"/>
                    </a:ext>
                  </a:extLst>
                </a:gridCol>
                <a:gridCol w="637218">
                  <a:extLst>
                    <a:ext uri="{9D8B030D-6E8A-4147-A177-3AD203B41FA5}">
                      <a16:colId xmlns:a16="http://schemas.microsoft.com/office/drawing/2014/main" val="2116484323"/>
                    </a:ext>
                  </a:extLst>
                </a:gridCol>
                <a:gridCol w="637218">
                  <a:extLst>
                    <a:ext uri="{9D8B030D-6E8A-4147-A177-3AD203B41FA5}">
                      <a16:colId xmlns:a16="http://schemas.microsoft.com/office/drawing/2014/main" val="1956753512"/>
                    </a:ext>
                  </a:extLst>
                </a:gridCol>
                <a:gridCol w="637218">
                  <a:extLst>
                    <a:ext uri="{9D8B030D-6E8A-4147-A177-3AD203B41FA5}">
                      <a16:colId xmlns:a16="http://schemas.microsoft.com/office/drawing/2014/main" val="3405466651"/>
                    </a:ext>
                  </a:extLst>
                </a:gridCol>
                <a:gridCol w="1206646">
                  <a:extLst>
                    <a:ext uri="{9D8B030D-6E8A-4147-A177-3AD203B41FA5}">
                      <a16:colId xmlns:a16="http://schemas.microsoft.com/office/drawing/2014/main" val="3344559544"/>
                    </a:ext>
                  </a:extLst>
                </a:gridCol>
              </a:tblGrid>
              <a:tr h="209582"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מס"ד</a:t>
                      </a:r>
                      <a:endParaRPr lang="he-IL" sz="11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נושא 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טבלת משקל קריטריונים מומלצים 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טבלת משקל קריטריונים בפועל 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א'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ב'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חלופה ג'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הערות 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6659767"/>
                  </a:ext>
                </a:extLst>
              </a:tr>
              <a:tr h="209582"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ציון (1-10)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ציון משוקלל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ציון (1-10)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ציון משוקלל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ציון (1-10)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1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ציון משוקלל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4324267"/>
                  </a:ext>
                </a:extLst>
              </a:tr>
              <a:tr h="13832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A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B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C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D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E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F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G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H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I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J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K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764169"/>
                  </a:ext>
                </a:extLst>
              </a:tr>
              <a:tr h="440123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איכות תוכניות העמדה 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15%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גודל מגרש מינימלי, אפשרות למיצוי שטחים עתידי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2708105"/>
                  </a:ext>
                </a:extLst>
              </a:tr>
              <a:tr h="209582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שימור עצים 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10%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8033768"/>
                  </a:ext>
                </a:extLst>
              </a:tr>
              <a:tr h="209582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3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יחס </a:t>
                      </a:r>
                      <a:r>
                        <a:rPr lang="he-IL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ברוטו:נטו</a:t>
                      </a:r>
                      <a:r>
                        <a:rPr lang="he-IL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 </a:t>
                      </a:r>
                      <a:endParaRPr lang="he-IL" sz="1000" b="1" i="0" u="none" strike="noStrike" dirty="0">
                        <a:solidFill>
                          <a:srgbClr val="000000"/>
                        </a:solidFill>
                        <a:effectLst/>
                        <a:latin typeface="David" panose="020E0502060401010101" pitchFamily="34" charset="-79"/>
                        <a:cs typeface="David" panose="020E0502060401010101" pitchFamily="34" charset="-79"/>
                      </a:endParaRP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10%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2935420"/>
                  </a:ext>
                </a:extLst>
              </a:tr>
              <a:tr h="209582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4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פוטנציאל לאיפוס אנרגיה 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10%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2219195"/>
                  </a:ext>
                </a:extLst>
              </a:tr>
              <a:tr h="209582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מורכבות הביצוע/שלביות 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5%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2158125"/>
                  </a:ext>
                </a:extLst>
              </a:tr>
              <a:tr h="209582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6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אומדן 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15%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7738193"/>
                  </a:ext>
                </a:extLst>
              </a:tr>
              <a:tr h="209582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7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לו"ז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15%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3918192"/>
                  </a:ext>
                </a:extLst>
              </a:tr>
              <a:tr h="209582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8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העדפת לקוח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20%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94799"/>
                  </a:ext>
                </a:extLst>
              </a:tr>
              <a:tr h="209582"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9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100%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0%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1" i="0" u="none" strike="noStrike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0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he-IL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David" panose="020E0502060401010101" pitchFamily="34" charset="-79"/>
                          <a:cs typeface="David" panose="020E0502060401010101" pitchFamily="34" charset="-79"/>
                        </a:rPr>
                        <a:t> </a:t>
                      </a:r>
                    </a:p>
                  </a:txBody>
                  <a:tcPr marL="4192" marR="4192" marT="41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17389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456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מלבן 4"/>
          <p:cNvSpPr/>
          <p:nvPr/>
        </p:nvSpPr>
        <p:spPr>
          <a:xfrm>
            <a:off x="1013778" y="212328"/>
            <a:ext cx="1592609" cy="1848520"/>
          </a:xfrm>
          <a:prstGeom prst="rect">
            <a:avLst/>
          </a:prstGeom>
          <a:solidFill>
            <a:srgbClr val="FFFFFF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34" name="מלבן 33"/>
          <p:cNvSpPr/>
          <p:nvPr/>
        </p:nvSpPr>
        <p:spPr>
          <a:xfrm>
            <a:off x="690819" y="838667"/>
            <a:ext cx="3038729" cy="1266575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13" name="קבוצה 12"/>
          <p:cNvGrpSpPr/>
          <p:nvPr/>
        </p:nvGrpSpPr>
        <p:grpSpPr>
          <a:xfrm>
            <a:off x="2894226" y="764704"/>
            <a:ext cx="3304047" cy="5610057"/>
            <a:chOff x="5037730" y="974443"/>
            <a:chExt cx="3304047" cy="5610057"/>
          </a:xfrm>
        </p:grpSpPr>
        <p:grpSp>
          <p:nvGrpSpPr>
            <p:cNvPr id="4" name="קבוצה 3"/>
            <p:cNvGrpSpPr/>
            <p:nvPr/>
          </p:nvGrpSpPr>
          <p:grpSpPr>
            <a:xfrm>
              <a:off x="5037730" y="974443"/>
              <a:ext cx="3286441" cy="5610057"/>
              <a:chOff x="3014267" y="965691"/>
              <a:chExt cx="3286441" cy="5610057"/>
            </a:xfrm>
          </p:grpSpPr>
          <p:grpSp>
            <p:nvGrpSpPr>
              <p:cNvPr id="3" name="קבוצה 2"/>
              <p:cNvGrpSpPr/>
              <p:nvPr/>
            </p:nvGrpSpPr>
            <p:grpSpPr>
              <a:xfrm>
                <a:off x="3014267" y="965691"/>
                <a:ext cx="3286441" cy="5610057"/>
                <a:chOff x="3076552" y="1044732"/>
                <a:chExt cx="3286441" cy="5610057"/>
              </a:xfrm>
            </p:grpSpPr>
            <p:grpSp>
              <p:nvGrpSpPr>
                <p:cNvPr id="7" name="קבוצה 6"/>
                <p:cNvGrpSpPr/>
                <p:nvPr/>
              </p:nvGrpSpPr>
              <p:grpSpPr>
                <a:xfrm>
                  <a:off x="3076552" y="1044732"/>
                  <a:ext cx="3286441" cy="5610057"/>
                  <a:chOff x="4860032" y="1620673"/>
                  <a:chExt cx="3286441" cy="4970111"/>
                </a:xfrm>
              </p:grpSpPr>
              <p:sp>
                <p:nvSpPr>
                  <p:cNvPr id="8" name="צורה חופשית 7"/>
                  <p:cNvSpPr/>
                  <p:nvPr/>
                </p:nvSpPr>
                <p:spPr>
                  <a:xfrm>
                    <a:off x="4944028" y="2071651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he-IL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" name="צורה חופשית 8"/>
                  <p:cNvSpPr/>
                  <p:nvPr/>
                </p:nvSpPr>
                <p:spPr>
                  <a:xfrm>
                    <a:off x="4907224" y="5712654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he-IL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" name="צורה חופשית 9"/>
                  <p:cNvSpPr/>
                  <p:nvPr/>
                </p:nvSpPr>
                <p:spPr>
                  <a:xfrm>
                    <a:off x="4907765" y="3493442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he-IL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" name="צורה חופשית 10"/>
                  <p:cNvSpPr/>
                  <p:nvPr/>
                </p:nvSpPr>
                <p:spPr>
                  <a:xfrm>
                    <a:off x="4907224" y="4520257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he-IL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" name="צורה חופשית 11"/>
                  <p:cNvSpPr/>
                  <p:nvPr/>
                </p:nvSpPr>
                <p:spPr>
                  <a:xfrm>
                    <a:off x="4901651" y="2999414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he-IL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" name="תרשים זרימה: החלטה 14"/>
                  <p:cNvSpPr/>
                  <p:nvPr/>
                </p:nvSpPr>
                <p:spPr>
                  <a:xfrm>
                    <a:off x="4860032" y="1620673"/>
                    <a:ext cx="3286441" cy="837873"/>
                  </a:xfrm>
                  <a:prstGeom prst="flowChartDecision">
                    <a:avLst/>
                  </a:pr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he-IL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6" name="מלבן 15"/>
                  <p:cNvSpPr/>
                  <p:nvPr/>
                </p:nvSpPr>
                <p:spPr>
                  <a:xfrm rot="840828">
                    <a:off x="6902305" y="4717437"/>
                    <a:ext cx="931665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lender" panose="02020003050405020304" pitchFamily="18" charset="-79"/>
                        <a:ea typeface="+mn-ea"/>
                        <a:cs typeface="Blender" panose="02020003050405020304" pitchFamily="18" charset="-79"/>
                      </a:rPr>
                      <a:t>תחילת ביצוע</a:t>
                    </a:r>
                    <a:endPara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18" name="צורה חופשית 17"/>
                  <p:cNvSpPr/>
                  <p:nvPr/>
                </p:nvSpPr>
                <p:spPr>
                  <a:xfrm>
                    <a:off x="4914847" y="4002516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he-IL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9" name="צורה חופשית 18"/>
                  <p:cNvSpPr/>
                  <p:nvPr/>
                </p:nvSpPr>
                <p:spPr>
                  <a:xfrm>
                    <a:off x="4917097" y="5115089"/>
                    <a:ext cx="3194690" cy="878130"/>
                  </a:xfrm>
                  <a:custGeom>
                    <a:avLst/>
                    <a:gdLst>
                      <a:gd name="connsiteX0" fmla="*/ 0 w 3009900"/>
                      <a:gd name="connsiteY0" fmla="*/ 312420 h 788670"/>
                      <a:gd name="connsiteX1" fmla="*/ 1253490 w 3009900"/>
                      <a:gd name="connsiteY1" fmla="*/ 0 h 788670"/>
                      <a:gd name="connsiteX2" fmla="*/ 1257300 w 3009900"/>
                      <a:gd name="connsiteY2" fmla="*/ 323850 h 788670"/>
                      <a:gd name="connsiteX3" fmla="*/ 1322070 w 3009900"/>
                      <a:gd name="connsiteY3" fmla="*/ 377190 h 788670"/>
                      <a:gd name="connsiteX4" fmla="*/ 1409700 w 3009900"/>
                      <a:gd name="connsiteY4" fmla="*/ 407670 h 788670"/>
                      <a:gd name="connsiteX5" fmla="*/ 1485900 w 3009900"/>
                      <a:gd name="connsiteY5" fmla="*/ 422910 h 788670"/>
                      <a:gd name="connsiteX6" fmla="*/ 1569720 w 3009900"/>
                      <a:gd name="connsiteY6" fmla="*/ 419100 h 788670"/>
                      <a:gd name="connsiteX7" fmla="*/ 1680210 w 3009900"/>
                      <a:gd name="connsiteY7" fmla="*/ 388620 h 788670"/>
                      <a:gd name="connsiteX8" fmla="*/ 1771650 w 3009900"/>
                      <a:gd name="connsiteY8" fmla="*/ 297180 h 788670"/>
                      <a:gd name="connsiteX9" fmla="*/ 1767840 w 3009900"/>
                      <a:gd name="connsiteY9" fmla="*/ 11430 h 788670"/>
                      <a:gd name="connsiteX10" fmla="*/ 3002280 w 3009900"/>
                      <a:gd name="connsiteY10" fmla="*/ 312420 h 788670"/>
                      <a:gd name="connsiteX11" fmla="*/ 3009900 w 3009900"/>
                      <a:gd name="connsiteY11" fmla="*/ 354330 h 788670"/>
                      <a:gd name="connsiteX12" fmla="*/ 2857500 w 3009900"/>
                      <a:gd name="connsiteY12" fmla="*/ 396240 h 788670"/>
                      <a:gd name="connsiteX13" fmla="*/ 1524000 w 3009900"/>
                      <a:gd name="connsiteY13" fmla="*/ 788670 h 788670"/>
                      <a:gd name="connsiteX14" fmla="*/ 7620 w 3009900"/>
                      <a:gd name="connsiteY14" fmla="*/ 365760 h 788670"/>
                      <a:gd name="connsiteX15" fmla="*/ 0 w 3009900"/>
                      <a:gd name="connsiteY15" fmla="*/ 312420 h 7886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09900" h="788670">
                        <a:moveTo>
                          <a:pt x="0" y="312420"/>
                        </a:moveTo>
                        <a:lnTo>
                          <a:pt x="1253490" y="0"/>
                        </a:lnTo>
                        <a:lnTo>
                          <a:pt x="1257300" y="323850"/>
                        </a:lnTo>
                        <a:lnTo>
                          <a:pt x="1322070" y="377190"/>
                        </a:lnTo>
                        <a:lnTo>
                          <a:pt x="1409700" y="407670"/>
                        </a:lnTo>
                        <a:lnTo>
                          <a:pt x="1485900" y="422910"/>
                        </a:lnTo>
                        <a:lnTo>
                          <a:pt x="1569720" y="419100"/>
                        </a:lnTo>
                        <a:lnTo>
                          <a:pt x="1680210" y="388620"/>
                        </a:lnTo>
                        <a:lnTo>
                          <a:pt x="1771650" y="297180"/>
                        </a:lnTo>
                        <a:lnTo>
                          <a:pt x="1767840" y="11430"/>
                        </a:lnTo>
                        <a:lnTo>
                          <a:pt x="3002280" y="312420"/>
                        </a:lnTo>
                        <a:lnTo>
                          <a:pt x="3009900" y="354330"/>
                        </a:lnTo>
                        <a:lnTo>
                          <a:pt x="2857500" y="396240"/>
                        </a:lnTo>
                        <a:lnTo>
                          <a:pt x="1524000" y="788670"/>
                        </a:lnTo>
                        <a:lnTo>
                          <a:pt x="7620" y="365760"/>
                        </a:lnTo>
                        <a:lnTo>
                          <a:pt x="0" y="31242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  <a:alpha val="37000"/>
                    </a:schemeClr>
                  </a:solidFill>
                  <a:ln w="9525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he-IL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0" name="מלבן 19"/>
                  <p:cNvSpPr/>
                  <p:nvPr/>
                </p:nvSpPr>
                <p:spPr>
                  <a:xfrm rot="840828">
                    <a:off x="7228106" y="2325390"/>
                    <a:ext cx="654346" cy="23176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lender" panose="02020003050405020304" pitchFamily="18" charset="-79"/>
                        <a:ea typeface="+mn-ea"/>
                        <a:cs typeface="Blender" panose="02020003050405020304" pitchFamily="18" charset="-79"/>
                      </a:rPr>
                      <a:t>היתכנות</a:t>
                    </a:r>
                    <a:endPara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21" name="מלבן 20"/>
                  <p:cNvSpPr/>
                  <p:nvPr/>
                </p:nvSpPr>
                <p:spPr>
                  <a:xfrm rot="840828">
                    <a:off x="6935034" y="1905159"/>
                    <a:ext cx="922047" cy="23176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lender" panose="02020003050405020304" pitchFamily="18" charset="-79"/>
                        <a:ea typeface="+mn-ea"/>
                        <a:cs typeface="Blender" panose="02020003050405020304" pitchFamily="18" charset="-79"/>
                      </a:rPr>
                      <a:t>אישור הצורך</a:t>
                    </a:r>
                    <a:endPara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22" name="מלבן 21"/>
                  <p:cNvSpPr/>
                  <p:nvPr/>
                </p:nvSpPr>
                <p:spPr>
                  <a:xfrm rot="840828">
                    <a:off x="6906609" y="3235206"/>
                    <a:ext cx="950902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lender" panose="02020003050405020304" pitchFamily="18" charset="-79"/>
                        <a:ea typeface="+mn-ea"/>
                        <a:cs typeface="Blender" panose="02020003050405020304" pitchFamily="18" charset="-79"/>
                      </a:rPr>
                      <a:t>בחירת חלופה</a:t>
                    </a:r>
                    <a:endPara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23" name="מלבן 22"/>
                  <p:cNvSpPr/>
                  <p:nvPr/>
                </p:nvSpPr>
                <p:spPr>
                  <a:xfrm rot="840828">
                    <a:off x="6841765" y="3690803"/>
                    <a:ext cx="1015022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lender" panose="02020003050405020304" pitchFamily="18" charset="-79"/>
                        <a:ea typeface="+mn-ea"/>
                        <a:cs typeface="Blender" panose="02020003050405020304" pitchFamily="18" charset="-79"/>
                      </a:rPr>
                      <a:t>הקפאת תצורה</a:t>
                    </a:r>
                    <a:endPara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24" name="מלבן 23"/>
                  <p:cNvSpPr/>
                  <p:nvPr/>
                </p:nvSpPr>
                <p:spPr>
                  <a:xfrm rot="840828">
                    <a:off x="6937910" y="4219081"/>
                    <a:ext cx="909224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lender" panose="02020003050405020304" pitchFamily="18" charset="-79"/>
                        <a:ea typeface="+mn-ea"/>
                        <a:cs typeface="Blender" panose="02020003050405020304" pitchFamily="18" charset="-79"/>
                      </a:rPr>
                      <a:t>דיון </a:t>
                    </a:r>
                    <a:r>
                      <a:rPr kumimoji="0" lang="he-IL" sz="1100" b="0" i="0" u="none" strike="noStrike" kern="1200" cap="none" spc="0" normalizeH="0" baseline="0" noProof="0" dirty="0" err="1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lender" panose="02020003050405020304" pitchFamily="18" charset="-79"/>
                        <a:ea typeface="+mn-ea"/>
                        <a:cs typeface="Blender" panose="02020003050405020304" pitchFamily="18" charset="-79"/>
                      </a:rPr>
                      <a:t>תגמירים</a:t>
                    </a:r>
                    <a:endPara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26" name="מלבן 25"/>
                  <p:cNvSpPr/>
                  <p:nvPr/>
                </p:nvSpPr>
                <p:spPr>
                  <a:xfrm rot="840828">
                    <a:off x="6861463" y="5301510"/>
                    <a:ext cx="958917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lender" panose="02020003050405020304" pitchFamily="18" charset="-79"/>
                        <a:ea typeface="+mn-ea"/>
                        <a:cs typeface="Blender" panose="02020003050405020304" pitchFamily="18" charset="-79"/>
                      </a:rPr>
                      <a:t>סיכום פרויקט</a:t>
                    </a:r>
                    <a:endPara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endParaRPr>
                  </a:p>
                </p:txBody>
              </p:sp>
              <p:sp>
                <p:nvSpPr>
                  <p:cNvPr id="27" name="מלבן 26"/>
                  <p:cNvSpPr/>
                  <p:nvPr/>
                </p:nvSpPr>
                <p:spPr>
                  <a:xfrm rot="840828">
                    <a:off x="6908200" y="5893419"/>
                    <a:ext cx="902811" cy="2616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algn="ctr" defTabSz="914400" rtl="1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he-IL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lender" panose="02020003050405020304" pitchFamily="18" charset="-79"/>
                        <a:ea typeface="+mn-ea"/>
                        <a:cs typeface="Blender" panose="02020003050405020304" pitchFamily="18" charset="-79"/>
                      </a:rPr>
                      <a:t>בדק ואחזקה</a:t>
                    </a:r>
                    <a:endParaRPr kumimoji="0" lang="he-IL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Blender" panose="02020003050405020304" pitchFamily="18" charset="-79"/>
                      <a:ea typeface="+mn-ea"/>
                      <a:cs typeface="Blender" panose="02020003050405020304" pitchFamily="18" charset="-79"/>
                    </a:endParaRPr>
                  </a:p>
                </p:txBody>
              </p:sp>
              <p:pic>
                <p:nvPicPr>
                  <p:cNvPr id="28" name="תמונה 27"/>
                  <p:cNvPicPr>
                    <a:picLocks noChangeAspect="1"/>
                  </p:cNvPicPr>
                  <p:nvPr/>
                </p:nvPicPr>
                <p:blipFill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7038" t="7565" r="37452" b="11676"/>
                  <a:stretch/>
                </p:blipFill>
                <p:spPr>
                  <a:xfrm>
                    <a:off x="6237377" y="1988841"/>
                    <a:ext cx="566871" cy="4367042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41" name="תמונה 40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7110" t="23325" r="37291" b="73669"/>
                <a:stretch/>
              </p:blipFill>
              <p:spPr>
                <a:xfrm>
                  <a:off x="4480324" y="2187467"/>
                  <a:ext cx="540000" cy="220651"/>
                </a:xfrm>
                <a:prstGeom prst="rect">
                  <a:avLst/>
                </a:prstGeom>
              </p:spPr>
            </p:pic>
          </p:grpSp>
          <p:pic>
            <p:nvPicPr>
              <p:cNvPr id="33" name="תמונה 32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038" t="17957" r="37452" b="75385"/>
              <a:stretch/>
            </p:blipFill>
            <p:spPr>
              <a:xfrm>
                <a:off x="4383843" y="1897288"/>
                <a:ext cx="562819" cy="360040"/>
              </a:xfrm>
              <a:prstGeom prst="rect">
                <a:avLst/>
              </a:prstGeom>
            </p:spPr>
          </p:pic>
        </p:grpSp>
        <p:sp>
          <p:nvSpPr>
            <p:cNvPr id="39" name="תרשים זרימה: החלטה 38"/>
            <p:cNvSpPr/>
            <p:nvPr/>
          </p:nvSpPr>
          <p:spPr>
            <a:xfrm>
              <a:off x="5055336" y="1979187"/>
              <a:ext cx="3286441" cy="945757"/>
            </a:xfrm>
            <a:prstGeom prst="flowChartDecision">
              <a:avLst/>
            </a:prstGeom>
            <a:solidFill>
              <a:schemeClr val="bg1">
                <a:lumMod val="85000"/>
                <a:alpha val="37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e-IL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0" name="מלבן 39"/>
            <p:cNvSpPr/>
            <p:nvPr/>
          </p:nvSpPr>
          <p:spPr>
            <a:xfrm rot="840828">
              <a:off x="7365980" y="2300303"/>
              <a:ext cx="450765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e-IL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lender" panose="02020003050405020304" pitchFamily="18" charset="-79"/>
                  <a:ea typeface="+mn-ea"/>
                  <a:cs typeface="Blender" panose="02020003050405020304" pitchFamily="18" charset="-79"/>
                </a:rPr>
                <a:t>ייזום</a:t>
              </a:r>
              <a:endParaRPr kumimoji="0" lang="he-I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endParaRPr>
            </a:p>
          </p:txBody>
        </p:sp>
      </p:grpSp>
      <p:sp>
        <p:nvSpPr>
          <p:cNvPr id="43" name="כותרת 1"/>
          <p:cNvSpPr txBox="1">
            <a:spLocks/>
          </p:cNvSpPr>
          <p:nvPr/>
        </p:nvSpPr>
        <p:spPr>
          <a:xfrm>
            <a:off x="-381470" y="71514"/>
            <a:ext cx="9793088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תהליך גנרי לניהול פרויקט בניה חדשה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NC</a:t>
            </a:r>
            <a:r>
              <a:rPr kumimoji="0" lang="he-I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 - אבני דרך ושערים</a:t>
            </a:r>
            <a:endParaRPr kumimoji="0" lang="he-IL" sz="28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339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 txBox="1">
            <a:spLocks/>
          </p:cNvSpPr>
          <p:nvPr/>
        </p:nvSpPr>
        <p:spPr>
          <a:xfrm>
            <a:off x="1619672" y="75734"/>
            <a:ext cx="5787972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סיכום, המלצות והחלטות להמשך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1220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כותרת 1"/>
          <p:cNvSpPr txBox="1">
            <a:spLocks/>
          </p:cNvSpPr>
          <p:nvPr/>
        </p:nvSpPr>
        <p:spPr>
          <a:xfrm>
            <a:off x="1170696" y="88958"/>
            <a:ext cx="6552729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אבן דרך מס' 3 - בחירת חלופה</a:t>
            </a:r>
            <a:endParaRPr kumimoji="0" lang="he-IL" sz="28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grpSp>
        <p:nvGrpSpPr>
          <p:cNvPr id="7" name="קבוצה 6"/>
          <p:cNvGrpSpPr/>
          <p:nvPr/>
        </p:nvGrpSpPr>
        <p:grpSpPr>
          <a:xfrm>
            <a:off x="5055289" y="1049656"/>
            <a:ext cx="3286441" cy="5610057"/>
            <a:chOff x="4860032" y="1620673"/>
            <a:chExt cx="3286441" cy="4970111"/>
          </a:xfrm>
        </p:grpSpPr>
        <p:sp>
          <p:nvSpPr>
            <p:cNvPr id="8" name="צורה חופשית 7"/>
            <p:cNvSpPr/>
            <p:nvPr/>
          </p:nvSpPr>
          <p:spPr>
            <a:xfrm>
              <a:off x="4898702" y="2050048"/>
              <a:ext cx="3194690" cy="878130"/>
            </a:xfrm>
            <a:custGeom>
              <a:avLst/>
              <a:gdLst>
                <a:gd name="connsiteX0" fmla="*/ 0 w 3009900"/>
                <a:gd name="connsiteY0" fmla="*/ 312420 h 788670"/>
                <a:gd name="connsiteX1" fmla="*/ 1253490 w 3009900"/>
                <a:gd name="connsiteY1" fmla="*/ 0 h 788670"/>
                <a:gd name="connsiteX2" fmla="*/ 1257300 w 3009900"/>
                <a:gd name="connsiteY2" fmla="*/ 323850 h 788670"/>
                <a:gd name="connsiteX3" fmla="*/ 1322070 w 3009900"/>
                <a:gd name="connsiteY3" fmla="*/ 377190 h 788670"/>
                <a:gd name="connsiteX4" fmla="*/ 1409700 w 3009900"/>
                <a:gd name="connsiteY4" fmla="*/ 407670 h 788670"/>
                <a:gd name="connsiteX5" fmla="*/ 1485900 w 3009900"/>
                <a:gd name="connsiteY5" fmla="*/ 422910 h 788670"/>
                <a:gd name="connsiteX6" fmla="*/ 1569720 w 3009900"/>
                <a:gd name="connsiteY6" fmla="*/ 419100 h 788670"/>
                <a:gd name="connsiteX7" fmla="*/ 1680210 w 3009900"/>
                <a:gd name="connsiteY7" fmla="*/ 388620 h 788670"/>
                <a:gd name="connsiteX8" fmla="*/ 1771650 w 3009900"/>
                <a:gd name="connsiteY8" fmla="*/ 297180 h 788670"/>
                <a:gd name="connsiteX9" fmla="*/ 1767840 w 3009900"/>
                <a:gd name="connsiteY9" fmla="*/ 11430 h 788670"/>
                <a:gd name="connsiteX10" fmla="*/ 3002280 w 3009900"/>
                <a:gd name="connsiteY10" fmla="*/ 312420 h 788670"/>
                <a:gd name="connsiteX11" fmla="*/ 3009900 w 3009900"/>
                <a:gd name="connsiteY11" fmla="*/ 354330 h 788670"/>
                <a:gd name="connsiteX12" fmla="*/ 2857500 w 3009900"/>
                <a:gd name="connsiteY12" fmla="*/ 396240 h 788670"/>
                <a:gd name="connsiteX13" fmla="*/ 1524000 w 3009900"/>
                <a:gd name="connsiteY13" fmla="*/ 788670 h 788670"/>
                <a:gd name="connsiteX14" fmla="*/ 7620 w 3009900"/>
                <a:gd name="connsiteY14" fmla="*/ 365760 h 788670"/>
                <a:gd name="connsiteX15" fmla="*/ 0 w 3009900"/>
                <a:gd name="connsiteY15" fmla="*/ 312420 h 788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09900" h="788670">
                  <a:moveTo>
                    <a:pt x="0" y="312420"/>
                  </a:moveTo>
                  <a:lnTo>
                    <a:pt x="1253490" y="0"/>
                  </a:lnTo>
                  <a:lnTo>
                    <a:pt x="1257300" y="323850"/>
                  </a:lnTo>
                  <a:lnTo>
                    <a:pt x="1322070" y="377190"/>
                  </a:lnTo>
                  <a:lnTo>
                    <a:pt x="1409700" y="407670"/>
                  </a:lnTo>
                  <a:lnTo>
                    <a:pt x="1485900" y="422910"/>
                  </a:lnTo>
                  <a:lnTo>
                    <a:pt x="1569720" y="419100"/>
                  </a:lnTo>
                  <a:lnTo>
                    <a:pt x="1680210" y="388620"/>
                  </a:lnTo>
                  <a:lnTo>
                    <a:pt x="1771650" y="297180"/>
                  </a:lnTo>
                  <a:lnTo>
                    <a:pt x="1767840" y="11430"/>
                  </a:lnTo>
                  <a:lnTo>
                    <a:pt x="3002280" y="312420"/>
                  </a:lnTo>
                  <a:lnTo>
                    <a:pt x="3009900" y="354330"/>
                  </a:lnTo>
                  <a:lnTo>
                    <a:pt x="2857500" y="396240"/>
                  </a:lnTo>
                  <a:lnTo>
                    <a:pt x="1524000" y="788670"/>
                  </a:lnTo>
                  <a:lnTo>
                    <a:pt x="7620" y="365760"/>
                  </a:lnTo>
                  <a:lnTo>
                    <a:pt x="0" y="312420"/>
                  </a:lnTo>
                  <a:close/>
                </a:path>
              </a:pathLst>
            </a:custGeom>
            <a:solidFill>
              <a:schemeClr val="bg1">
                <a:lumMod val="85000"/>
                <a:alpha val="37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e-IL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" name="צורה חופשית 8"/>
            <p:cNvSpPr/>
            <p:nvPr/>
          </p:nvSpPr>
          <p:spPr>
            <a:xfrm>
              <a:off x="4919416" y="5712654"/>
              <a:ext cx="3194690" cy="878130"/>
            </a:xfrm>
            <a:custGeom>
              <a:avLst/>
              <a:gdLst>
                <a:gd name="connsiteX0" fmla="*/ 0 w 3009900"/>
                <a:gd name="connsiteY0" fmla="*/ 312420 h 788670"/>
                <a:gd name="connsiteX1" fmla="*/ 1253490 w 3009900"/>
                <a:gd name="connsiteY1" fmla="*/ 0 h 788670"/>
                <a:gd name="connsiteX2" fmla="*/ 1257300 w 3009900"/>
                <a:gd name="connsiteY2" fmla="*/ 323850 h 788670"/>
                <a:gd name="connsiteX3" fmla="*/ 1322070 w 3009900"/>
                <a:gd name="connsiteY3" fmla="*/ 377190 h 788670"/>
                <a:gd name="connsiteX4" fmla="*/ 1409700 w 3009900"/>
                <a:gd name="connsiteY4" fmla="*/ 407670 h 788670"/>
                <a:gd name="connsiteX5" fmla="*/ 1485900 w 3009900"/>
                <a:gd name="connsiteY5" fmla="*/ 422910 h 788670"/>
                <a:gd name="connsiteX6" fmla="*/ 1569720 w 3009900"/>
                <a:gd name="connsiteY6" fmla="*/ 419100 h 788670"/>
                <a:gd name="connsiteX7" fmla="*/ 1680210 w 3009900"/>
                <a:gd name="connsiteY7" fmla="*/ 388620 h 788670"/>
                <a:gd name="connsiteX8" fmla="*/ 1771650 w 3009900"/>
                <a:gd name="connsiteY8" fmla="*/ 297180 h 788670"/>
                <a:gd name="connsiteX9" fmla="*/ 1767840 w 3009900"/>
                <a:gd name="connsiteY9" fmla="*/ 11430 h 788670"/>
                <a:gd name="connsiteX10" fmla="*/ 3002280 w 3009900"/>
                <a:gd name="connsiteY10" fmla="*/ 312420 h 788670"/>
                <a:gd name="connsiteX11" fmla="*/ 3009900 w 3009900"/>
                <a:gd name="connsiteY11" fmla="*/ 354330 h 788670"/>
                <a:gd name="connsiteX12" fmla="*/ 2857500 w 3009900"/>
                <a:gd name="connsiteY12" fmla="*/ 396240 h 788670"/>
                <a:gd name="connsiteX13" fmla="*/ 1524000 w 3009900"/>
                <a:gd name="connsiteY13" fmla="*/ 788670 h 788670"/>
                <a:gd name="connsiteX14" fmla="*/ 7620 w 3009900"/>
                <a:gd name="connsiteY14" fmla="*/ 365760 h 788670"/>
                <a:gd name="connsiteX15" fmla="*/ 0 w 3009900"/>
                <a:gd name="connsiteY15" fmla="*/ 312420 h 788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09900" h="788670">
                  <a:moveTo>
                    <a:pt x="0" y="312420"/>
                  </a:moveTo>
                  <a:lnTo>
                    <a:pt x="1253490" y="0"/>
                  </a:lnTo>
                  <a:lnTo>
                    <a:pt x="1257300" y="323850"/>
                  </a:lnTo>
                  <a:lnTo>
                    <a:pt x="1322070" y="377190"/>
                  </a:lnTo>
                  <a:lnTo>
                    <a:pt x="1409700" y="407670"/>
                  </a:lnTo>
                  <a:lnTo>
                    <a:pt x="1485900" y="422910"/>
                  </a:lnTo>
                  <a:lnTo>
                    <a:pt x="1569720" y="419100"/>
                  </a:lnTo>
                  <a:lnTo>
                    <a:pt x="1680210" y="388620"/>
                  </a:lnTo>
                  <a:lnTo>
                    <a:pt x="1771650" y="297180"/>
                  </a:lnTo>
                  <a:lnTo>
                    <a:pt x="1767840" y="11430"/>
                  </a:lnTo>
                  <a:lnTo>
                    <a:pt x="3002280" y="312420"/>
                  </a:lnTo>
                  <a:lnTo>
                    <a:pt x="3009900" y="354330"/>
                  </a:lnTo>
                  <a:lnTo>
                    <a:pt x="2857500" y="396240"/>
                  </a:lnTo>
                  <a:lnTo>
                    <a:pt x="1524000" y="788670"/>
                  </a:lnTo>
                  <a:lnTo>
                    <a:pt x="7620" y="365760"/>
                  </a:lnTo>
                  <a:lnTo>
                    <a:pt x="0" y="312420"/>
                  </a:lnTo>
                  <a:close/>
                </a:path>
              </a:pathLst>
            </a:custGeom>
            <a:solidFill>
              <a:schemeClr val="bg1">
                <a:lumMod val="85000"/>
                <a:alpha val="37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e-IL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0" name="צורה חופשית 9"/>
            <p:cNvSpPr/>
            <p:nvPr/>
          </p:nvSpPr>
          <p:spPr>
            <a:xfrm>
              <a:off x="4907765" y="3471840"/>
              <a:ext cx="3194690" cy="878130"/>
            </a:xfrm>
            <a:custGeom>
              <a:avLst/>
              <a:gdLst>
                <a:gd name="connsiteX0" fmla="*/ 0 w 3009900"/>
                <a:gd name="connsiteY0" fmla="*/ 312420 h 788670"/>
                <a:gd name="connsiteX1" fmla="*/ 1253490 w 3009900"/>
                <a:gd name="connsiteY1" fmla="*/ 0 h 788670"/>
                <a:gd name="connsiteX2" fmla="*/ 1257300 w 3009900"/>
                <a:gd name="connsiteY2" fmla="*/ 323850 h 788670"/>
                <a:gd name="connsiteX3" fmla="*/ 1322070 w 3009900"/>
                <a:gd name="connsiteY3" fmla="*/ 377190 h 788670"/>
                <a:gd name="connsiteX4" fmla="*/ 1409700 w 3009900"/>
                <a:gd name="connsiteY4" fmla="*/ 407670 h 788670"/>
                <a:gd name="connsiteX5" fmla="*/ 1485900 w 3009900"/>
                <a:gd name="connsiteY5" fmla="*/ 422910 h 788670"/>
                <a:gd name="connsiteX6" fmla="*/ 1569720 w 3009900"/>
                <a:gd name="connsiteY6" fmla="*/ 419100 h 788670"/>
                <a:gd name="connsiteX7" fmla="*/ 1680210 w 3009900"/>
                <a:gd name="connsiteY7" fmla="*/ 388620 h 788670"/>
                <a:gd name="connsiteX8" fmla="*/ 1771650 w 3009900"/>
                <a:gd name="connsiteY8" fmla="*/ 297180 h 788670"/>
                <a:gd name="connsiteX9" fmla="*/ 1767840 w 3009900"/>
                <a:gd name="connsiteY9" fmla="*/ 11430 h 788670"/>
                <a:gd name="connsiteX10" fmla="*/ 3002280 w 3009900"/>
                <a:gd name="connsiteY10" fmla="*/ 312420 h 788670"/>
                <a:gd name="connsiteX11" fmla="*/ 3009900 w 3009900"/>
                <a:gd name="connsiteY11" fmla="*/ 354330 h 788670"/>
                <a:gd name="connsiteX12" fmla="*/ 2857500 w 3009900"/>
                <a:gd name="connsiteY12" fmla="*/ 396240 h 788670"/>
                <a:gd name="connsiteX13" fmla="*/ 1524000 w 3009900"/>
                <a:gd name="connsiteY13" fmla="*/ 788670 h 788670"/>
                <a:gd name="connsiteX14" fmla="*/ 7620 w 3009900"/>
                <a:gd name="connsiteY14" fmla="*/ 365760 h 788670"/>
                <a:gd name="connsiteX15" fmla="*/ 0 w 3009900"/>
                <a:gd name="connsiteY15" fmla="*/ 312420 h 788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09900" h="788670">
                  <a:moveTo>
                    <a:pt x="0" y="312420"/>
                  </a:moveTo>
                  <a:lnTo>
                    <a:pt x="1253490" y="0"/>
                  </a:lnTo>
                  <a:lnTo>
                    <a:pt x="1257300" y="323850"/>
                  </a:lnTo>
                  <a:lnTo>
                    <a:pt x="1322070" y="377190"/>
                  </a:lnTo>
                  <a:lnTo>
                    <a:pt x="1409700" y="407670"/>
                  </a:lnTo>
                  <a:lnTo>
                    <a:pt x="1485900" y="422910"/>
                  </a:lnTo>
                  <a:lnTo>
                    <a:pt x="1569720" y="419100"/>
                  </a:lnTo>
                  <a:lnTo>
                    <a:pt x="1680210" y="388620"/>
                  </a:lnTo>
                  <a:lnTo>
                    <a:pt x="1771650" y="297180"/>
                  </a:lnTo>
                  <a:lnTo>
                    <a:pt x="1767840" y="11430"/>
                  </a:lnTo>
                  <a:lnTo>
                    <a:pt x="3002280" y="312420"/>
                  </a:lnTo>
                  <a:lnTo>
                    <a:pt x="3009900" y="354330"/>
                  </a:lnTo>
                  <a:lnTo>
                    <a:pt x="2857500" y="396240"/>
                  </a:lnTo>
                  <a:lnTo>
                    <a:pt x="1524000" y="788670"/>
                  </a:lnTo>
                  <a:lnTo>
                    <a:pt x="7620" y="365760"/>
                  </a:lnTo>
                  <a:lnTo>
                    <a:pt x="0" y="312420"/>
                  </a:lnTo>
                  <a:close/>
                </a:path>
              </a:pathLst>
            </a:custGeom>
            <a:solidFill>
              <a:schemeClr val="bg1">
                <a:lumMod val="85000"/>
                <a:alpha val="37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e-IL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1" name="צורה חופשית 10"/>
            <p:cNvSpPr/>
            <p:nvPr/>
          </p:nvSpPr>
          <p:spPr>
            <a:xfrm>
              <a:off x="4919416" y="4520257"/>
              <a:ext cx="3194690" cy="878130"/>
            </a:xfrm>
            <a:custGeom>
              <a:avLst/>
              <a:gdLst>
                <a:gd name="connsiteX0" fmla="*/ 0 w 3009900"/>
                <a:gd name="connsiteY0" fmla="*/ 312420 h 788670"/>
                <a:gd name="connsiteX1" fmla="*/ 1253490 w 3009900"/>
                <a:gd name="connsiteY1" fmla="*/ 0 h 788670"/>
                <a:gd name="connsiteX2" fmla="*/ 1257300 w 3009900"/>
                <a:gd name="connsiteY2" fmla="*/ 323850 h 788670"/>
                <a:gd name="connsiteX3" fmla="*/ 1322070 w 3009900"/>
                <a:gd name="connsiteY3" fmla="*/ 377190 h 788670"/>
                <a:gd name="connsiteX4" fmla="*/ 1409700 w 3009900"/>
                <a:gd name="connsiteY4" fmla="*/ 407670 h 788670"/>
                <a:gd name="connsiteX5" fmla="*/ 1485900 w 3009900"/>
                <a:gd name="connsiteY5" fmla="*/ 422910 h 788670"/>
                <a:gd name="connsiteX6" fmla="*/ 1569720 w 3009900"/>
                <a:gd name="connsiteY6" fmla="*/ 419100 h 788670"/>
                <a:gd name="connsiteX7" fmla="*/ 1680210 w 3009900"/>
                <a:gd name="connsiteY7" fmla="*/ 388620 h 788670"/>
                <a:gd name="connsiteX8" fmla="*/ 1771650 w 3009900"/>
                <a:gd name="connsiteY8" fmla="*/ 297180 h 788670"/>
                <a:gd name="connsiteX9" fmla="*/ 1767840 w 3009900"/>
                <a:gd name="connsiteY9" fmla="*/ 11430 h 788670"/>
                <a:gd name="connsiteX10" fmla="*/ 3002280 w 3009900"/>
                <a:gd name="connsiteY10" fmla="*/ 312420 h 788670"/>
                <a:gd name="connsiteX11" fmla="*/ 3009900 w 3009900"/>
                <a:gd name="connsiteY11" fmla="*/ 354330 h 788670"/>
                <a:gd name="connsiteX12" fmla="*/ 2857500 w 3009900"/>
                <a:gd name="connsiteY12" fmla="*/ 396240 h 788670"/>
                <a:gd name="connsiteX13" fmla="*/ 1524000 w 3009900"/>
                <a:gd name="connsiteY13" fmla="*/ 788670 h 788670"/>
                <a:gd name="connsiteX14" fmla="*/ 7620 w 3009900"/>
                <a:gd name="connsiteY14" fmla="*/ 365760 h 788670"/>
                <a:gd name="connsiteX15" fmla="*/ 0 w 3009900"/>
                <a:gd name="connsiteY15" fmla="*/ 312420 h 788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09900" h="788670">
                  <a:moveTo>
                    <a:pt x="0" y="312420"/>
                  </a:moveTo>
                  <a:lnTo>
                    <a:pt x="1253490" y="0"/>
                  </a:lnTo>
                  <a:lnTo>
                    <a:pt x="1257300" y="323850"/>
                  </a:lnTo>
                  <a:lnTo>
                    <a:pt x="1322070" y="377190"/>
                  </a:lnTo>
                  <a:lnTo>
                    <a:pt x="1409700" y="407670"/>
                  </a:lnTo>
                  <a:lnTo>
                    <a:pt x="1485900" y="422910"/>
                  </a:lnTo>
                  <a:lnTo>
                    <a:pt x="1569720" y="419100"/>
                  </a:lnTo>
                  <a:lnTo>
                    <a:pt x="1680210" y="388620"/>
                  </a:lnTo>
                  <a:lnTo>
                    <a:pt x="1771650" y="297180"/>
                  </a:lnTo>
                  <a:lnTo>
                    <a:pt x="1767840" y="11430"/>
                  </a:lnTo>
                  <a:lnTo>
                    <a:pt x="3002280" y="312420"/>
                  </a:lnTo>
                  <a:lnTo>
                    <a:pt x="3009900" y="354330"/>
                  </a:lnTo>
                  <a:lnTo>
                    <a:pt x="2857500" y="396240"/>
                  </a:lnTo>
                  <a:lnTo>
                    <a:pt x="1524000" y="788670"/>
                  </a:lnTo>
                  <a:lnTo>
                    <a:pt x="7620" y="365760"/>
                  </a:lnTo>
                  <a:lnTo>
                    <a:pt x="0" y="312420"/>
                  </a:lnTo>
                  <a:close/>
                </a:path>
              </a:pathLst>
            </a:custGeom>
            <a:solidFill>
              <a:schemeClr val="bg1">
                <a:lumMod val="85000"/>
                <a:alpha val="37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e-IL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5" name="תרשים זרימה: החלטה 14"/>
            <p:cNvSpPr/>
            <p:nvPr/>
          </p:nvSpPr>
          <p:spPr>
            <a:xfrm>
              <a:off x="4860032" y="1620673"/>
              <a:ext cx="3286441" cy="837873"/>
            </a:xfrm>
            <a:prstGeom prst="flowChartDecision">
              <a:avLst/>
            </a:prstGeom>
            <a:solidFill>
              <a:schemeClr val="bg1">
                <a:lumMod val="85000"/>
                <a:alpha val="37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e-IL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" name="מלבן 15"/>
            <p:cNvSpPr/>
            <p:nvPr/>
          </p:nvSpPr>
          <p:spPr>
            <a:xfrm rot="840828">
              <a:off x="6914497" y="4717437"/>
              <a:ext cx="931665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e-IL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lender" panose="02020003050405020304" pitchFamily="18" charset="-79"/>
                  <a:ea typeface="+mn-ea"/>
                  <a:cs typeface="Blender" panose="02020003050405020304" pitchFamily="18" charset="-79"/>
                </a:rPr>
                <a:t>תחילת ביצוע</a:t>
              </a:r>
              <a:endParaRPr kumimoji="0" lang="he-I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endParaRPr>
            </a:p>
          </p:txBody>
        </p:sp>
        <p:sp>
          <p:nvSpPr>
            <p:cNvPr id="17" name="צורה חופשית 16"/>
            <p:cNvSpPr/>
            <p:nvPr/>
          </p:nvSpPr>
          <p:spPr>
            <a:xfrm>
              <a:off x="4921214" y="2516301"/>
              <a:ext cx="3194690" cy="878130"/>
            </a:xfrm>
            <a:custGeom>
              <a:avLst/>
              <a:gdLst>
                <a:gd name="connsiteX0" fmla="*/ 0 w 3009900"/>
                <a:gd name="connsiteY0" fmla="*/ 312420 h 788670"/>
                <a:gd name="connsiteX1" fmla="*/ 1253490 w 3009900"/>
                <a:gd name="connsiteY1" fmla="*/ 0 h 788670"/>
                <a:gd name="connsiteX2" fmla="*/ 1257300 w 3009900"/>
                <a:gd name="connsiteY2" fmla="*/ 323850 h 788670"/>
                <a:gd name="connsiteX3" fmla="*/ 1322070 w 3009900"/>
                <a:gd name="connsiteY3" fmla="*/ 377190 h 788670"/>
                <a:gd name="connsiteX4" fmla="*/ 1409700 w 3009900"/>
                <a:gd name="connsiteY4" fmla="*/ 407670 h 788670"/>
                <a:gd name="connsiteX5" fmla="*/ 1485900 w 3009900"/>
                <a:gd name="connsiteY5" fmla="*/ 422910 h 788670"/>
                <a:gd name="connsiteX6" fmla="*/ 1569720 w 3009900"/>
                <a:gd name="connsiteY6" fmla="*/ 419100 h 788670"/>
                <a:gd name="connsiteX7" fmla="*/ 1680210 w 3009900"/>
                <a:gd name="connsiteY7" fmla="*/ 388620 h 788670"/>
                <a:gd name="connsiteX8" fmla="*/ 1771650 w 3009900"/>
                <a:gd name="connsiteY8" fmla="*/ 297180 h 788670"/>
                <a:gd name="connsiteX9" fmla="*/ 1767840 w 3009900"/>
                <a:gd name="connsiteY9" fmla="*/ 11430 h 788670"/>
                <a:gd name="connsiteX10" fmla="*/ 3002280 w 3009900"/>
                <a:gd name="connsiteY10" fmla="*/ 312420 h 788670"/>
                <a:gd name="connsiteX11" fmla="*/ 3009900 w 3009900"/>
                <a:gd name="connsiteY11" fmla="*/ 354330 h 788670"/>
                <a:gd name="connsiteX12" fmla="*/ 2857500 w 3009900"/>
                <a:gd name="connsiteY12" fmla="*/ 396240 h 788670"/>
                <a:gd name="connsiteX13" fmla="*/ 1524000 w 3009900"/>
                <a:gd name="connsiteY13" fmla="*/ 788670 h 788670"/>
                <a:gd name="connsiteX14" fmla="*/ 7620 w 3009900"/>
                <a:gd name="connsiteY14" fmla="*/ 365760 h 788670"/>
                <a:gd name="connsiteX15" fmla="*/ 0 w 3009900"/>
                <a:gd name="connsiteY15" fmla="*/ 312420 h 788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09900" h="788670">
                  <a:moveTo>
                    <a:pt x="0" y="312420"/>
                  </a:moveTo>
                  <a:lnTo>
                    <a:pt x="1253490" y="0"/>
                  </a:lnTo>
                  <a:lnTo>
                    <a:pt x="1257300" y="323850"/>
                  </a:lnTo>
                  <a:lnTo>
                    <a:pt x="1322070" y="377190"/>
                  </a:lnTo>
                  <a:lnTo>
                    <a:pt x="1409700" y="407670"/>
                  </a:lnTo>
                  <a:lnTo>
                    <a:pt x="1485900" y="422910"/>
                  </a:lnTo>
                  <a:lnTo>
                    <a:pt x="1569720" y="419100"/>
                  </a:lnTo>
                  <a:lnTo>
                    <a:pt x="1680210" y="388620"/>
                  </a:lnTo>
                  <a:lnTo>
                    <a:pt x="1771650" y="297180"/>
                  </a:lnTo>
                  <a:lnTo>
                    <a:pt x="1767840" y="11430"/>
                  </a:lnTo>
                  <a:lnTo>
                    <a:pt x="3002280" y="312420"/>
                  </a:lnTo>
                  <a:lnTo>
                    <a:pt x="3009900" y="354330"/>
                  </a:lnTo>
                  <a:lnTo>
                    <a:pt x="2857500" y="396240"/>
                  </a:lnTo>
                  <a:lnTo>
                    <a:pt x="1524000" y="788670"/>
                  </a:lnTo>
                  <a:lnTo>
                    <a:pt x="7620" y="365760"/>
                  </a:lnTo>
                  <a:lnTo>
                    <a:pt x="0" y="312420"/>
                  </a:lnTo>
                  <a:close/>
                </a:path>
              </a:pathLst>
            </a:custGeom>
            <a:solidFill>
              <a:schemeClr val="bg1">
                <a:lumMod val="85000"/>
                <a:alpha val="37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e-IL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8" name="צורה חופשית 17"/>
            <p:cNvSpPr/>
            <p:nvPr/>
          </p:nvSpPr>
          <p:spPr>
            <a:xfrm>
              <a:off x="4902655" y="3970112"/>
              <a:ext cx="3194690" cy="878130"/>
            </a:xfrm>
            <a:custGeom>
              <a:avLst/>
              <a:gdLst>
                <a:gd name="connsiteX0" fmla="*/ 0 w 3009900"/>
                <a:gd name="connsiteY0" fmla="*/ 312420 h 788670"/>
                <a:gd name="connsiteX1" fmla="*/ 1253490 w 3009900"/>
                <a:gd name="connsiteY1" fmla="*/ 0 h 788670"/>
                <a:gd name="connsiteX2" fmla="*/ 1257300 w 3009900"/>
                <a:gd name="connsiteY2" fmla="*/ 323850 h 788670"/>
                <a:gd name="connsiteX3" fmla="*/ 1322070 w 3009900"/>
                <a:gd name="connsiteY3" fmla="*/ 377190 h 788670"/>
                <a:gd name="connsiteX4" fmla="*/ 1409700 w 3009900"/>
                <a:gd name="connsiteY4" fmla="*/ 407670 h 788670"/>
                <a:gd name="connsiteX5" fmla="*/ 1485900 w 3009900"/>
                <a:gd name="connsiteY5" fmla="*/ 422910 h 788670"/>
                <a:gd name="connsiteX6" fmla="*/ 1569720 w 3009900"/>
                <a:gd name="connsiteY6" fmla="*/ 419100 h 788670"/>
                <a:gd name="connsiteX7" fmla="*/ 1680210 w 3009900"/>
                <a:gd name="connsiteY7" fmla="*/ 388620 h 788670"/>
                <a:gd name="connsiteX8" fmla="*/ 1771650 w 3009900"/>
                <a:gd name="connsiteY8" fmla="*/ 297180 h 788670"/>
                <a:gd name="connsiteX9" fmla="*/ 1767840 w 3009900"/>
                <a:gd name="connsiteY9" fmla="*/ 11430 h 788670"/>
                <a:gd name="connsiteX10" fmla="*/ 3002280 w 3009900"/>
                <a:gd name="connsiteY10" fmla="*/ 312420 h 788670"/>
                <a:gd name="connsiteX11" fmla="*/ 3009900 w 3009900"/>
                <a:gd name="connsiteY11" fmla="*/ 354330 h 788670"/>
                <a:gd name="connsiteX12" fmla="*/ 2857500 w 3009900"/>
                <a:gd name="connsiteY12" fmla="*/ 396240 h 788670"/>
                <a:gd name="connsiteX13" fmla="*/ 1524000 w 3009900"/>
                <a:gd name="connsiteY13" fmla="*/ 788670 h 788670"/>
                <a:gd name="connsiteX14" fmla="*/ 7620 w 3009900"/>
                <a:gd name="connsiteY14" fmla="*/ 365760 h 788670"/>
                <a:gd name="connsiteX15" fmla="*/ 0 w 3009900"/>
                <a:gd name="connsiteY15" fmla="*/ 312420 h 788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09900" h="788670">
                  <a:moveTo>
                    <a:pt x="0" y="312420"/>
                  </a:moveTo>
                  <a:lnTo>
                    <a:pt x="1253490" y="0"/>
                  </a:lnTo>
                  <a:lnTo>
                    <a:pt x="1257300" y="323850"/>
                  </a:lnTo>
                  <a:lnTo>
                    <a:pt x="1322070" y="377190"/>
                  </a:lnTo>
                  <a:lnTo>
                    <a:pt x="1409700" y="407670"/>
                  </a:lnTo>
                  <a:lnTo>
                    <a:pt x="1485900" y="422910"/>
                  </a:lnTo>
                  <a:lnTo>
                    <a:pt x="1569720" y="419100"/>
                  </a:lnTo>
                  <a:lnTo>
                    <a:pt x="1680210" y="388620"/>
                  </a:lnTo>
                  <a:lnTo>
                    <a:pt x="1771650" y="297180"/>
                  </a:lnTo>
                  <a:lnTo>
                    <a:pt x="1767840" y="11430"/>
                  </a:lnTo>
                  <a:lnTo>
                    <a:pt x="3002280" y="312420"/>
                  </a:lnTo>
                  <a:lnTo>
                    <a:pt x="3009900" y="354330"/>
                  </a:lnTo>
                  <a:lnTo>
                    <a:pt x="2857500" y="396240"/>
                  </a:lnTo>
                  <a:lnTo>
                    <a:pt x="1524000" y="788670"/>
                  </a:lnTo>
                  <a:lnTo>
                    <a:pt x="7620" y="365760"/>
                  </a:lnTo>
                  <a:lnTo>
                    <a:pt x="0" y="312420"/>
                  </a:lnTo>
                  <a:close/>
                </a:path>
              </a:pathLst>
            </a:custGeom>
            <a:solidFill>
              <a:schemeClr val="bg1">
                <a:lumMod val="85000"/>
                <a:alpha val="37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e-IL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9" name="צורה חופשית 18"/>
            <p:cNvSpPr/>
            <p:nvPr/>
          </p:nvSpPr>
          <p:spPr>
            <a:xfrm>
              <a:off x="4929289" y="5071883"/>
              <a:ext cx="3194690" cy="878130"/>
            </a:xfrm>
            <a:custGeom>
              <a:avLst/>
              <a:gdLst>
                <a:gd name="connsiteX0" fmla="*/ 0 w 3009900"/>
                <a:gd name="connsiteY0" fmla="*/ 312420 h 788670"/>
                <a:gd name="connsiteX1" fmla="*/ 1253490 w 3009900"/>
                <a:gd name="connsiteY1" fmla="*/ 0 h 788670"/>
                <a:gd name="connsiteX2" fmla="*/ 1257300 w 3009900"/>
                <a:gd name="connsiteY2" fmla="*/ 323850 h 788670"/>
                <a:gd name="connsiteX3" fmla="*/ 1322070 w 3009900"/>
                <a:gd name="connsiteY3" fmla="*/ 377190 h 788670"/>
                <a:gd name="connsiteX4" fmla="*/ 1409700 w 3009900"/>
                <a:gd name="connsiteY4" fmla="*/ 407670 h 788670"/>
                <a:gd name="connsiteX5" fmla="*/ 1485900 w 3009900"/>
                <a:gd name="connsiteY5" fmla="*/ 422910 h 788670"/>
                <a:gd name="connsiteX6" fmla="*/ 1569720 w 3009900"/>
                <a:gd name="connsiteY6" fmla="*/ 419100 h 788670"/>
                <a:gd name="connsiteX7" fmla="*/ 1680210 w 3009900"/>
                <a:gd name="connsiteY7" fmla="*/ 388620 h 788670"/>
                <a:gd name="connsiteX8" fmla="*/ 1771650 w 3009900"/>
                <a:gd name="connsiteY8" fmla="*/ 297180 h 788670"/>
                <a:gd name="connsiteX9" fmla="*/ 1767840 w 3009900"/>
                <a:gd name="connsiteY9" fmla="*/ 11430 h 788670"/>
                <a:gd name="connsiteX10" fmla="*/ 3002280 w 3009900"/>
                <a:gd name="connsiteY10" fmla="*/ 312420 h 788670"/>
                <a:gd name="connsiteX11" fmla="*/ 3009900 w 3009900"/>
                <a:gd name="connsiteY11" fmla="*/ 354330 h 788670"/>
                <a:gd name="connsiteX12" fmla="*/ 2857500 w 3009900"/>
                <a:gd name="connsiteY12" fmla="*/ 396240 h 788670"/>
                <a:gd name="connsiteX13" fmla="*/ 1524000 w 3009900"/>
                <a:gd name="connsiteY13" fmla="*/ 788670 h 788670"/>
                <a:gd name="connsiteX14" fmla="*/ 7620 w 3009900"/>
                <a:gd name="connsiteY14" fmla="*/ 365760 h 788670"/>
                <a:gd name="connsiteX15" fmla="*/ 0 w 3009900"/>
                <a:gd name="connsiteY15" fmla="*/ 312420 h 788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09900" h="788670">
                  <a:moveTo>
                    <a:pt x="0" y="312420"/>
                  </a:moveTo>
                  <a:lnTo>
                    <a:pt x="1253490" y="0"/>
                  </a:lnTo>
                  <a:lnTo>
                    <a:pt x="1257300" y="323850"/>
                  </a:lnTo>
                  <a:lnTo>
                    <a:pt x="1322070" y="377190"/>
                  </a:lnTo>
                  <a:lnTo>
                    <a:pt x="1409700" y="407670"/>
                  </a:lnTo>
                  <a:lnTo>
                    <a:pt x="1485900" y="422910"/>
                  </a:lnTo>
                  <a:lnTo>
                    <a:pt x="1569720" y="419100"/>
                  </a:lnTo>
                  <a:lnTo>
                    <a:pt x="1680210" y="388620"/>
                  </a:lnTo>
                  <a:lnTo>
                    <a:pt x="1771650" y="297180"/>
                  </a:lnTo>
                  <a:lnTo>
                    <a:pt x="1767840" y="11430"/>
                  </a:lnTo>
                  <a:lnTo>
                    <a:pt x="3002280" y="312420"/>
                  </a:lnTo>
                  <a:lnTo>
                    <a:pt x="3009900" y="354330"/>
                  </a:lnTo>
                  <a:lnTo>
                    <a:pt x="2857500" y="396240"/>
                  </a:lnTo>
                  <a:lnTo>
                    <a:pt x="1524000" y="788670"/>
                  </a:lnTo>
                  <a:lnTo>
                    <a:pt x="7620" y="365760"/>
                  </a:lnTo>
                  <a:lnTo>
                    <a:pt x="0" y="312420"/>
                  </a:lnTo>
                  <a:close/>
                </a:path>
              </a:pathLst>
            </a:custGeom>
            <a:solidFill>
              <a:schemeClr val="bg1">
                <a:lumMod val="85000"/>
                <a:alpha val="37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e-IL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0" name="מלבן 19"/>
            <p:cNvSpPr/>
            <p:nvPr/>
          </p:nvSpPr>
          <p:spPr>
            <a:xfrm rot="840828">
              <a:off x="7182780" y="2303788"/>
              <a:ext cx="654346" cy="2317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e-IL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Blender" panose="02020003050405020304" pitchFamily="18" charset="-79"/>
                  <a:ea typeface="+mn-ea"/>
                  <a:cs typeface="Blender" panose="02020003050405020304" pitchFamily="18" charset="-79"/>
                </a:rPr>
                <a:t>היתכנות</a:t>
              </a:r>
              <a:endParaRPr kumimoji="0" lang="he-IL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endParaRPr>
            </a:p>
          </p:txBody>
        </p:sp>
        <p:sp>
          <p:nvSpPr>
            <p:cNvPr id="21" name="מלבן 20"/>
            <p:cNvSpPr/>
            <p:nvPr/>
          </p:nvSpPr>
          <p:spPr>
            <a:xfrm rot="840828">
              <a:off x="6935034" y="1905159"/>
              <a:ext cx="922047" cy="2317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e-IL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Blender" panose="02020003050405020304" pitchFamily="18" charset="-79"/>
                  <a:ea typeface="+mn-ea"/>
                  <a:cs typeface="Blender" panose="02020003050405020304" pitchFamily="18" charset="-79"/>
                </a:rPr>
                <a:t>אישור הצורך</a:t>
              </a:r>
              <a:endParaRPr kumimoji="0" lang="he-IL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endParaRPr>
            </a:p>
          </p:txBody>
        </p:sp>
        <p:sp>
          <p:nvSpPr>
            <p:cNvPr id="23" name="מלבן 22"/>
            <p:cNvSpPr/>
            <p:nvPr/>
          </p:nvSpPr>
          <p:spPr>
            <a:xfrm rot="840828">
              <a:off x="6841765" y="3684122"/>
              <a:ext cx="1015021" cy="2317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e-IL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lender" panose="02020003050405020304" pitchFamily="18" charset="-79"/>
                  <a:ea typeface="+mn-ea"/>
                  <a:cs typeface="Blender" panose="02020003050405020304" pitchFamily="18" charset="-79"/>
                </a:rPr>
                <a:t>הקפאת תצורה</a:t>
              </a:r>
              <a:endParaRPr kumimoji="0" lang="he-I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endParaRPr>
            </a:p>
          </p:txBody>
        </p:sp>
        <p:sp>
          <p:nvSpPr>
            <p:cNvPr id="24" name="מלבן 23"/>
            <p:cNvSpPr/>
            <p:nvPr/>
          </p:nvSpPr>
          <p:spPr>
            <a:xfrm rot="840828">
              <a:off x="6925718" y="4201598"/>
              <a:ext cx="909223" cy="2317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e-IL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lender" panose="02020003050405020304" pitchFamily="18" charset="-79"/>
                  <a:ea typeface="+mn-ea"/>
                  <a:cs typeface="Blender" panose="02020003050405020304" pitchFamily="18" charset="-79"/>
                </a:rPr>
                <a:t>דיון </a:t>
              </a:r>
              <a:r>
                <a:rPr kumimoji="0" lang="he-IL" sz="11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lender" panose="02020003050405020304" pitchFamily="18" charset="-79"/>
                  <a:ea typeface="+mn-ea"/>
                  <a:cs typeface="Blender" panose="02020003050405020304" pitchFamily="18" charset="-79"/>
                </a:rPr>
                <a:t>תגמירים</a:t>
              </a:r>
              <a:endParaRPr kumimoji="0" lang="he-I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endParaRPr>
            </a:p>
          </p:txBody>
        </p:sp>
        <p:sp>
          <p:nvSpPr>
            <p:cNvPr id="25" name="מלבן 24"/>
            <p:cNvSpPr/>
            <p:nvPr/>
          </p:nvSpPr>
          <p:spPr>
            <a:xfrm rot="840828">
              <a:off x="7374245" y="2807438"/>
              <a:ext cx="450764" cy="2317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e-IL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Blender" panose="02020003050405020304" pitchFamily="18" charset="-79"/>
                  <a:ea typeface="+mn-ea"/>
                  <a:cs typeface="Blender" panose="02020003050405020304" pitchFamily="18" charset="-79"/>
                </a:rPr>
                <a:t>ייזום</a:t>
              </a:r>
              <a:endParaRPr kumimoji="0" lang="he-IL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endParaRPr>
            </a:p>
          </p:txBody>
        </p:sp>
        <p:sp>
          <p:nvSpPr>
            <p:cNvPr id="26" name="מלבן 25"/>
            <p:cNvSpPr/>
            <p:nvPr/>
          </p:nvSpPr>
          <p:spPr>
            <a:xfrm rot="840828">
              <a:off x="6873655" y="5258305"/>
              <a:ext cx="958917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e-IL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lender" panose="02020003050405020304" pitchFamily="18" charset="-79"/>
                  <a:ea typeface="+mn-ea"/>
                  <a:cs typeface="Blender" panose="02020003050405020304" pitchFamily="18" charset="-79"/>
                </a:rPr>
                <a:t>סיכום פרויקט</a:t>
              </a:r>
              <a:endParaRPr kumimoji="0" lang="he-I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endParaRPr>
            </a:p>
          </p:txBody>
        </p:sp>
        <p:sp>
          <p:nvSpPr>
            <p:cNvPr id="27" name="מלבן 26"/>
            <p:cNvSpPr/>
            <p:nvPr/>
          </p:nvSpPr>
          <p:spPr>
            <a:xfrm rot="840828">
              <a:off x="6920392" y="5893419"/>
              <a:ext cx="902811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e-IL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lender" panose="02020003050405020304" pitchFamily="18" charset="-79"/>
                  <a:ea typeface="+mn-ea"/>
                  <a:cs typeface="Blender" panose="02020003050405020304" pitchFamily="18" charset="-79"/>
                </a:rPr>
                <a:t>בדק ואחזקה</a:t>
              </a:r>
              <a:endParaRPr kumimoji="0" lang="he-IL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endParaRPr>
            </a:p>
          </p:txBody>
        </p:sp>
      </p:grpSp>
      <p:pic>
        <p:nvPicPr>
          <p:cNvPr id="36" name="תמונה 35"/>
          <p:cNvPicPr>
            <a:picLocks noChangeAspect="1"/>
          </p:cNvPicPr>
          <p:nvPr/>
        </p:nvPicPr>
        <p:blipFill rotWithShape="1">
          <a:blip r:embed="rId2"/>
          <a:srcRect l="-1" t="35588" r="5595" b="36928"/>
          <a:stretch/>
        </p:blipFill>
        <p:spPr>
          <a:xfrm>
            <a:off x="870525" y="1657089"/>
            <a:ext cx="3169180" cy="4066777"/>
          </a:xfrm>
          <a:prstGeom prst="rect">
            <a:avLst/>
          </a:prstGeom>
        </p:spPr>
      </p:pic>
      <p:sp>
        <p:nvSpPr>
          <p:cNvPr id="33" name="מלבן 32"/>
          <p:cNvSpPr/>
          <p:nvPr/>
        </p:nvSpPr>
        <p:spPr>
          <a:xfrm>
            <a:off x="692906" y="4061447"/>
            <a:ext cx="3224550" cy="1959842"/>
          </a:xfrm>
          <a:prstGeom prst="rect">
            <a:avLst/>
          </a:prstGeom>
          <a:solidFill>
            <a:srgbClr val="FFFFFF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מלבן 4"/>
          <p:cNvSpPr/>
          <p:nvPr/>
        </p:nvSpPr>
        <p:spPr>
          <a:xfrm>
            <a:off x="796422" y="541129"/>
            <a:ext cx="3121034" cy="1848520"/>
          </a:xfrm>
          <a:prstGeom prst="rect">
            <a:avLst/>
          </a:prstGeom>
          <a:solidFill>
            <a:srgbClr val="FFFFFF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pic>
        <p:nvPicPr>
          <p:cNvPr id="32" name="תמונה 3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38" t="7565" r="37452" b="11676"/>
          <a:stretch/>
        </p:blipFill>
        <p:spPr>
          <a:xfrm>
            <a:off x="6415075" y="1390016"/>
            <a:ext cx="566871" cy="4929338"/>
          </a:xfrm>
          <a:prstGeom prst="rect">
            <a:avLst/>
          </a:prstGeom>
        </p:spPr>
      </p:pic>
      <p:sp>
        <p:nvSpPr>
          <p:cNvPr id="31" name="מלבן 30"/>
          <p:cNvSpPr/>
          <p:nvPr/>
        </p:nvSpPr>
        <p:spPr>
          <a:xfrm>
            <a:off x="4878502" y="3214412"/>
            <a:ext cx="3463228" cy="3399784"/>
          </a:xfrm>
          <a:prstGeom prst="rect">
            <a:avLst/>
          </a:prstGeom>
          <a:solidFill>
            <a:srgbClr val="FFFFFF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30" name="צורה חופשית 29"/>
          <p:cNvSpPr/>
          <p:nvPr/>
        </p:nvSpPr>
        <p:spPr>
          <a:xfrm>
            <a:off x="5098241" y="2554614"/>
            <a:ext cx="3183666" cy="1024423"/>
          </a:xfrm>
          <a:custGeom>
            <a:avLst/>
            <a:gdLst>
              <a:gd name="connsiteX0" fmla="*/ 0 w 3009900"/>
              <a:gd name="connsiteY0" fmla="*/ 312420 h 788670"/>
              <a:gd name="connsiteX1" fmla="*/ 1253490 w 3009900"/>
              <a:gd name="connsiteY1" fmla="*/ 0 h 788670"/>
              <a:gd name="connsiteX2" fmla="*/ 1257300 w 3009900"/>
              <a:gd name="connsiteY2" fmla="*/ 323850 h 788670"/>
              <a:gd name="connsiteX3" fmla="*/ 1322070 w 3009900"/>
              <a:gd name="connsiteY3" fmla="*/ 377190 h 788670"/>
              <a:gd name="connsiteX4" fmla="*/ 1409700 w 3009900"/>
              <a:gd name="connsiteY4" fmla="*/ 407670 h 788670"/>
              <a:gd name="connsiteX5" fmla="*/ 1485900 w 3009900"/>
              <a:gd name="connsiteY5" fmla="*/ 422910 h 788670"/>
              <a:gd name="connsiteX6" fmla="*/ 1569720 w 3009900"/>
              <a:gd name="connsiteY6" fmla="*/ 419100 h 788670"/>
              <a:gd name="connsiteX7" fmla="*/ 1680210 w 3009900"/>
              <a:gd name="connsiteY7" fmla="*/ 388620 h 788670"/>
              <a:gd name="connsiteX8" fmla="*/ 1771650 w 3009900"/>
              <a:gd name="connsiteY8" fmla="*/ 297180 h 788670"/>
              <a:gd name="connsiteX9" fmla="*/ 1767840 w 3009900"/>
              <a:gd name="connsiteY9" fmla="*/ 11430 h 788670"/>
              <a:gd name="connsiteX10" fmla="*/ 3002280 w 3009900"/>
              <a:gd name="connsiteY10" fmla="*/ 312420 h 788670"/>
              <a:gd name="connsiteX11" fmla="*/ 3009900 w 3009900"/>
              <a:gd name="connsiteY11" fmla="*/ 354330 h 788670"/>
              <a:gd name="connsiteX12" fmla="*/ 2857500 w 3009900"/>
              <a:gd name="connsiteY12" fmla="*/ 396240 h 788670"/>
              <a:gd name="connsiteX13" fmla="*/ 1524000 w 3009900"/>
              <a:gd name="connsiteY13" fmla="*/ 788670 h 788670"/>
              <a:gd name="connsiteX14" fmla="*/ 7620 w 3009900"/>
              <a:gd name="connsiteY14" fmla="*/ 365760 h 788670"/>
              <a:gd name="connsiteX15" fmla="*/ 0 w 3009900"/>
              <a:gd name="connsiteY15" fmla="*/ 312420 h 78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09900" h="788670">
                <a:moveTo>
                  <a:pt x="0" y="312420"/>
                </a:moveTo>
                <a:lnTo>
                  <a:pt x="1253490" y="0"/>
                </a:lnTo>
                <a:lnTo>
                  <a:pt x="1257300" y="323850"/>
                </a:lnTo>
                <a:lnTo>
                  <a:pt x="1322070" y="377190"/>
                </a:lnTo>
                <a:lnTo>
                  <a:pt x="1409700" y="407670"/>
                </a:lnTo>
                <a:lnTo>
                  <a:pt x="1485900" y="422910"/>
                </a:lnTo>
                <a:lnTo>
                  <a:pt x="1569720" y="419100"/>
                </a:lnTo>
                <a:lnTo>
                  <a:pt x="1680210" y="388620"/>
                </a:lnTo>
                <a:lnTo>
                  <a:pt x="1771650" y="297180"/>
                </a:lnTo>
                <a:lnTo>
                  <a:pt x="1767840" y="11430"/>
                </a:lnTo>
                <a:lnTo>
                  <a:pt x="3002280" y="312420"/>
                </a:lnTo>
                <a:lnTo>
                  <a:pt x="3009900" y="354330"/>
                </a:lnTo>
                <a:lnTo>
                  <a:pt x="2857500" y="396240"/>
                </a:lnTo>
                <a:lnTo>
                  <a:pt x="1524000" y="788670"/>
                </a:lnTo>
                <a:lnTo>
                  <a:pt x="7620" y="365760"/>
                </a:lnTo>
                <a:lnTo>
                  <a:pt x="0" y="312420"/>
                </a:lnTo>
                <a:close/>
              </a:path>
            </a:pathLst>
          </a:custGeom>
          <a:solidFill>
            <a:srgbClr val="F4CD6C">
              <a:alpha val="59000"/>
            </a:srgbClr>
          </a:solidFill>
          <a:ln w="9525">
            <a:solidFill>
              <a:srgbClr val="2053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29" name="מלבן 28"/>
          <p:cNvSpPr/>
          <p:nvPr/>
        </p:nvSpPr>
        <p:spPr>
          <a:xfrm rot="985681">
            <a:off x="6939587" y="2718344"/>
            <a:ext cx="11657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rPr>
              <a:t>בחירת חלופה</a:t>
            </a:r>
            <a:endParaRPr kumimoji="0" lang="he-I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lender" panose="02020003050405020304" pitchFamily="18" charset="-79"/>
              <a:ea typeface="+mn-ea"/>
              <a:cs typeface="Blender" panose="02020003050405020304" pitchFamily="18" charset="-79"/>
            </a:endParaRPr>
          </a:p>
        </p:txBody>
      </p:sp>
      <p:sp>
        <p:nvSpPr>
          <p:cNvPr id="34" name="אליפסה 33"/>
          <p:cNvSpPr/>
          <p:nvPr/>
        </p:nvSpPr>
        <p:spPr>
          <a:xfrm>
            <a:off x="8205088" y="2838177"/>
            <a:ext cx="267873" cy="288032"/>
          </a:xfrm>
          <a:prstGeom prst="ellipse">
            <a:avLst/>
          </a:prstGeom>
          <a:solidFill>
            <a:srgbClr val="FFC000">
              <a:alpha val="58824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e-I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293999" y="2794389"/>
            <a:ext cx="2160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lender" panose="02020003050405020304" pitchFamily="18" charset="-79"/>
                <a:ea typeface="+mn-ea"/>
                <a:cs typeface="Blender" panose="02020003050405020304" pitchFamily="18" charset="-79"/>
              </a:rPr>
              <a:t>3</a:t>
            </a:r>
            <a:endParaRPr kumimoji="0" lang="he-I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lender" panose="02020003050405020304" pitchFamily="18" charset="-79"/>
              <a:ea typeface="+mn-ea"/>
              <a:cs typeface="Blender" panose="02020003050405020304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16659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546" r="24116" b="4928"/>
          <a:stretch/>
        </p:blipFill>
        <p:spPr>
          <a:xfrm>
            <a:off x="112504" y="1416779"/>
            <a:ext cx="8571405" cy="430765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EA351DB-15D8-40F6-8101-560C79E870A6}"/>
              </a:ext>
            </a:extLst>
          </p:cNvPr>
          <p:cNvSpPr txBox="1"/>
          <p:nvPr/>
        </p:nvSpPr>
        <p:spPr>
          <a:xfrm>
            <a:off x="1293" y="-3667"/>
            <a:ext cx="9107210" cy="1077218"/>
          </a:xfrm>
          <a:prstGeom prst="rect">
            <a:avLst/>
          </a:prstGeom>
          <a:solidFill>
            <a:sysClr val="window" lastClr="FFFFFF"/>
          </a:solidFill>
          <a:ln w="25400">
            <a:noFill/>
          </a:ln>
        </p:spPr>
        <p:txBody>
          <a:bodyPr wrap="square" rtlCol="1" anchor="ctr">
            <a:spAutoFit/>
          </a:bodyPr>
          <a:lstStyle/>
          <a:p>
            <a:pPr marL="0" marR="0" lvl="0" indent="0" algn="ctr" defTabSz="4572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אבני דרך לבחירת חלופה ולהקפאת </a:t>
            </a: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תצורה</a:t>
            </a:r>
          </a:p>
          <a:p>
            <a:pPr marL="0" marR="0" lvl="0" indent="0" algn="ctr" defTabSz="4572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על גבי ציר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</a:t>
            </a:r>
            <a:r>
              <a:rPr kumimoji="0" lang="he-IL" sz="32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תכנון וציר רישוי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47259" y="5717648"/>
            <a:ext cx="463813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קבלת תיק מידע - </a:t>
            </a:r>
            <a:r>
              <a:rPr kumimoji="0" lang="he-IL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תנאי</a:t>
            </a:r>
            <a:r>
              <a:rPr kumimoji="0" lang="he-I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לבחירת חלופה</a:t>
            </a:r>
            <a:endParaRPr kumimoji="0" lang="he-I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0691" y="6018037"/>
            <a:ext cx="593427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קבלת אישור ועדה לתוכנית עיצוב - </a:t>
            </a:r>
            <a:r>
              <a:rPr kumimoji="0" lang="he-IL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תנאי</a:t>
            </a:r>
            <a:r>
              <a:rPr kumimoji="0" lang="he-I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להקפאת תצורה</a:t>
            </a:r>
            <a:endParaRPr kumimoji="0" lang="he-I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  <p:sp>
        <p:nvSpPr>
          <p:cNvPr id="9" name="מלבן 8"/>
          <p:cNvSpPr/>
          <p:nvPr/>
        </p:nvSpPr>
        <p:spPr>
          <a:xfrm>
            <a:off x="8185441" y="6156453"/>
            <a:ext cx="108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0" name="מלבן 9"/>
          <p:cNvSpPr/>
          <p:nvPr/>
        </p:nvSpPr>
        <p:spPr>
          <a:xfrm>
            <a:off x="8331266" y="6156186"/>
            <a:ext cx="108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1" name="מלבן 10"/>
          <p:cNvSpPr/>
          <p:nvPr/>
        </p:nvSpPr>
        <p:spPr>
          <a:xfrm>
            <a:off x="8329752" y="5863693"/>
            <a:ext cx="108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09184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51520" y="1124744"/>
            <a:ext cx="8812198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מהות הפרויקט (גן ילדים, בית ספר, מרכז קהילתי וכד')</a:t>
            </a: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תכולת הפרויקט - פונקציות עיקריות כגון: מס' כיתות, אולם ספורט</a:t>
            </a:r>
            <a:r>
              <a:rPr lang="he-IL" sz="2000" b="1" dirty="0">
                <a:solidFill>
                  <a:prstClr val="black"/>
                </a:solidFill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וכד'</a:t>
            </a: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יעד לאכלוס</a:t>
            </a: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מסגרת תקציבית </a:t>
            </a: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מאושרת</a:t>
            </a:r>
            <a:endParaRPr kumimoji="0" lang="he-IL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</p:txBody>
      </p:sp>
      <p:sp>
        <p:nvSpPr>
          <p:cNvPr id="4" name="כותרת 1"/>
          <p:cNvSpPr txBox="1">
            <a:spLocks/>
          </p:cNvSpPr>
          <p:nvPr/>
        </p:nvSpPr>
        <p:spPr>
          <a:xfrm>
            <a:off x="1025077" y="65446"/>
            <a:ext cx="7390569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ת.ז. - תכולה ויעדי לו"ז ותקציב של הפרויקט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5" name="כותרת 1"/>
          <p:cNvSpPr txBox="1">
            <a:spLocks/>
          </p:cNvSpPr>
          <p:nvPr/>
        </p:nvSpPr>
        <p:spPr>
          <a:xfrm>
            <a:off x="3563888" y="5445224"/>
            <a:ext cx="5040560" cy="504056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הערה:</a:t>
            </a:r>
            <a:r>
              <a:rPr kumimoji="0" lang="he-IL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 יש לתאר בתמציתיות, פירוט והרחבה יוצגו בהמשך הדו"ח</a:t>
            </a:r>
            <a:endParaRPr kumimoji="0" lang="he-I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97706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1619672" y="68982"/>
            <a:ext cx="564395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סטטוס הפרויקט ומה בוצע עד כה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39755" y="1092940"/>
            <a:ext cx="9117196" cy="23621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marR="0" lvl="1" indent="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יש לציין:</a:t>
            </a: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האם בבחירת החלופות ניתנו התייחסויות</a:t>
            </a:r>
            <a:r>
              <a:rPr kumimoji="0" lang="he-IL" sz="2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מכלל המתכננים</a:t>
            </a: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.</a:t>
            </a: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במקרה של</a:t>
            </a:r>
            <a:r>
              <a:rPr kumimoji="0" lang="he-IL" sz="2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תכנון מאגר מים ו/או חדר טרפו יש להציג פרשה טכנית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/>
            </a:r>
            <a:b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</a:br>
            <a:r>
              <a:rPr kumimoji="0" lang="he-IL" sz="2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של המתכנן הרלוונטי (מסמך "הצדקת הצורך") </a:t>
            </a:r>
            <a:endParaRPr kumimoji="0" lang="he-IL" sz="20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914400" marR="0" lvl="1" indent="-4572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האם תוכנן ב-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BIM</a:t>
            </a: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?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5739" y="5877272"/>
            <a:ext cx="774808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הערה:</a:t>
            </a:r>
            <a:r>
              <a:rPr kumimoji="0" lang="he-IL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+mn-ea"/>
                <a:cs typeface="David" panose="020E0502060401010101" pitchFamily="34" charset="-79"/>
              </a:rPr>
              <a:t>   בשקף זה יש לציין בקצרה סטטוס בלבד ובמידת הצורך להעמיק ולפרט בהמשך הדו"ח</a:t>
            </a:r>
            <a:endParaRPr kumimoji="0" lang="he-I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+mn-ea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6990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3728" y="92779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נתוני פרויקט ורקע כללי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7778" y="1109291"/>
            <a:ext cx="8504620" cy="19005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800100" marR="0" lvl="1" indent="-3429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רקע </a:t>
            </a:r>
            <a:r>
              <a:rPr kumimoji="0" lang="he-I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כללי על הפרויקט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800100" marR="0" lvl="1" indent="-3429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לוח איכון (בעלי תפקידים)  מלא 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- </a:t>
            </a:r>
            <a:r>
              <a:rPr kumimoji="0" lang="he-IL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צוות </a:t>
            </a:r>
            <a:r>
              <a:rPr kumimoji="0" lang="he-I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ניהול ותכנון. </a:t>
            </a:r>
          </a:p>
          <a:p>
            <a:pPr marL="800100" marR="0" lvl="1" indent="-3429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תצ"א </a:t>
            </a:r>
            <a:r>
              <a:rPr kumimoji="0" lang="he-I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+ </a:t>
            </a:r>
            <a:r>
              <a:rPr kumimoji="0" lang="he-IL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תוכנית</a:t>
            </a:r>
            <a:r>
              <a:rPr kumimoji="0" lang="he-I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</a:t>
            </a: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סביבה.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  <a:p>
            <a:pPr marL="800100" marR="0" lvl="1" indent="-3429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תכולת </a:t>
            </a:r>
            <a:r>
              <a:rPr kumimoji="0" lang="he-I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הפרויקט (פונקציות עיקריות</a:t>
            </a: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).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ea typeface="Verdana" panose="020B0604030504040204" pitchFamily="34" charset="0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07965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כותרת 1"/>
          <p:cNvSpPr txBox="1">
            <a:spLocks/>
          </p:cNvSpPr>
          <p:nvPr/>
        </p:nvSpPr>
        <p:spPr>
          <a:xfrm>
            <a:off x="2123728" y="91636"/>
            <a:ext cx="4923876" cy="633313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defPPr>
              <a:defRPr lang="he-IL"/>
            </a:defPPr>
            <a:lvl1pPr algn="ctr">
              <a:spcBef>
                <a:spcPct val="0"/>
              </a:spcBef>
              <a:buNone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avid" panose="020E0502060401010101" pitchFamily="34" charset="-79"/>
                <a:ea typeface="+mj-ea"/>
                <a:cs typeface="David" panose="020E0502060401010101" pitchFamily="34" charset="-79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e-I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avid" panose="020E0502060401010101" pitchFamily="34" charset="-79"/>
                <a:ea typeface="+mj-ea"/>
                <a:cs typeface="David" panose="020E0502060401010101" pitchFamily="34" charset="-79"/>
              </a:rPr>
              <a:t>פרוגרמה ושטחים</a:t>
            </a:r>
            <a:endParaRPr kumimoji="0" lang="he-IL" sz="3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David" panose="020E0502060401010101" pitchFamily="34" charset="-79"/>
              <a:ea typeface="+mj-ea"/>
              <a:cs typeface="David" panose="020E0502060401010101" pitchFamily="34" charset="-79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0459" y="1094015"/>
            <a:ext cx="8504620" cy="232371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800100" marR="0" lvl="1" indent="-3429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פרוגרמה </a:t>
            </a: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מאושרת (</a:t>
            </a:r>
            <a:r>
              <a:rPr kumimoji="0" lang="he-I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פונקציות ושטחים</a:t>
            </a: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)</a:t>
            </a:r>
          </a:p>
          <a:p>
            <a:pPr marL="800100" marR="0" lvl="1" indent="-3429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יחס </a:t>
            </a:r>
            <a:r>
              <a:rPr kumimoji="0" lang="he-IL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ברוטו:נטו</a:t>
            </a: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 (יעד לתכנון)</a:t>
            </a:r>
          </a:p>
          <a:p>
            <a:pPr marL="800100" marR="0" lvl="1" indent="-3429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שטח מגרש (מ"ר)</a:t>
            </a:r>
          </a:p>
          <a:p>
            <a:pPr marL="800100" marR="0" lvl="1" indent="-342900" algn="r" defTabSz="914400" rtl="1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he-IL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David" panose="020E0502060401010101" pitchFamily="34" charset="-79"/>
                <a:ea typeface="Verdana" panose="020B0604030504040204" pitchFamily="34" charset="0"/>
                <a:cs typeface="David" panose="020E0502060401010101" pitchFamily="34" charset="-79"/>
              </a:rPr>
              <a:t>סך שטחי פיתוח נדרשים (מ"ר)</a:t>
            </a:r>
            <a:endParaRPr kumimoji="0" lang="he-IL" sz="20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1558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9323</TotalTime>
  <Words>5281</Words>
  <Application>Microsoft Office PowerPoint</Application>
  <PresentationFormat>‫הצגה על המסך (4:3)</PresentationFormat>
  <Paragraphs>2310</Paragraphs>
  <Slides>30</Slides>
  <Notes>4</Notes>
  <HiddenSlides>2</HiddenSlides>
  <MMClips>0</MMClips>
  <ScaleCrop>false</ScaleCrop>
  <HeadingPairs>
    <vt:vector size="6" baseType="variant">
      <vt:variant>
        <vt:lpstr>גופנים בשימוש</vt:lpstr>
      </vt:variant>
      <vt:variant>
        <vt:i4>7</vt:i4>
      </vt:variant>
      <vt:variant>
        <vt:lpstr>ערכת נושא</vt:lpstr>
      </vt:variant>
      <vt:variant>
        <vt:i4>5</vt:i4>
      </vt:variant>
      <vt:variant>
        <vt:lpstr>כותרות שקופיות</vt:lpstr>
      </vt:variant>
      <vt:variant>
        <vt:i4>30</vt:i4>
      </vt:variant>
    </vt:vector>
  </HeadingPairs>
  <TitlesOfParts>
    <vt:vector size="42" baseType="lpstr">
      <vt:lpstr>Arial</vt:lpstr>
      <vt:lpstr>Blender</vt:lpstr>
      <vt:lpstr>Calibri</vt:lpstr>
      <vt:lpstr>David</vt:lpstr>
      <vt:lpstr>Tahoma</vt:lpstr>
      <vt:lpstr>Times New Roman</vt:lpstr>
      <vt:lpstr>Verdana</vt:lpstr>
      <vt:lpstr>1_ערכת נושא Office</vt:lpstr>
      <vt:lpstr>ערכת נושא Office</vt:lpstr>
      <vt:lpstr>2_ערכת נושא Office</vt:lpstr>
      <vt:lpstr>3_ערכת נושא Office</vt:lpstr>
      <vt:lpstr>4_ערכת נושא Office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Company>Tel-Aviv Municipality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נחום גולדמן 6 א'</dc:title>
  <dc:creator>קסניה קונסטנטינובסקי</dc:creator>
  <cp:lastModifiedBy>דבי מזרחי - רכזת פרויקטים לבינוי ציבורי</cp:lastModifiedBy>
  <cp:revision>421</cp:revision>
  <cp:lastPrinted>2024-08-26T07:59:11Z</cp:lastPrinted>
  <dcterms:created xsi:type="dcterms:W3CDTF">2018-03-14T12:38:06Z</dcterms:created>
  <dcterms:modified xsi:type="dcterms:W3CDTF">2025-06-16T13:35:59Z</dcterms:modified>
</cp:coreProperties>
</file>